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32461200" cy="43434000"/>
  <p:defaultTextStyle>
    <a:defPPr>
      <a:defRPr lang="en-US"/>
    </a:defPPr>
    <a:lvl1pPr marL="0" algn="l" defTabSz="4619015" rtl="0" eaLnBrk="1" latinLnBrk="0" hangingPunct="1">
      <a:defRPr sz="9135" kern="1200">
        <a:solidFill>
          <a:schemeClr val="tx1"/>
        </a:solidFill>
        <a:latin typeface="+mn-lt"/>
        <a:ea typeface="+mn-ea"/>
        <a:cs typeface="+mn-cs"/>
      </a:defRPr>
    </a:lvl1pPr>
    <a:lvl2pPr marL="2309508" algn="l" defTabSz="4619015" rtl="0" eaLnBrk="1" latinLnBrk="0" hangingPunct="1">
      <a:defRPr sz="9135" kern="1200">
        <a:solidFill>
          <a:schemeClr val="tx1"/>
        </a:solidFill>
        <a:latin typeface="+mn-lt"/>
        <a:ea typeface="+mn-ea"/>
        <a:cs typeface="+mn-cs"/>
      </a:defRPr>
    </a:lvl2pPr>
    <a:lvl3pPr marL="4619015" algn="l" defTabSz="4619015" rtl="0" eaLnBrk="1" latinLnBrk="0" hangingPunct="1">
      <a:defRPr sz="9135" kern="1200">
        <a:solidFill>
          <a:schemeClr val="tx1"/>
        </a:solidFill>
        <a:latin typeface="+mn-lt"/>
        <a:ea typeface="+mn-ea"/>
        <a:cs typeface="+mn-cs"/>
      </a:defRPr>
    </a:lvl3pPr>
    <a:lvl4pPr marL="6928525" algn="l" defTabSz="4619015" rtl="0" eaLnBrk="1" latinLnBrk="0" hangingPunct="1">
      <a:defRPr sz="9135" kern="1200">
        <a:solidFill>
          <a:schemeClr val="tx1"/>
        </a:solidFill>
        <a:latin typeface="+mn-lt"/>
        <a:ea typeface="+mn-ea"/>
        <a:cs typeface="+mn-cs"/>
      </a:defRPr>
    </a:lvl4pPr>
    <a:lvl5pPr marL="9238031" algn="l" defTabSz="4619015" rtl="0" eaLnBrk="1" latinLnBrk="0" hangingPunct="1">
      <a:defRPr sz="9135" kern="1200">
        <a:solidFill>
          <a:schemeClr val="tx1"/>
        </a:solidFill>
        <a:latin typeface="+mn-lt"/>
        <a:ea typeface="+mn-ea"/>
        <a:cs typeface="+mn-cs"/>
      </a:defRPr>
    </a:lvl5pPr>
    <a:lvl6pPr marL="11547539" algn="l" defTabSz="4619015" rtl="0" eaLnBrk="1" latinLnBrk="0" hangingPunct="1">
      <a:defRPr sz="9135" kern="1200">
        <a:solidFill>
          <a:schemeClr val="tx1"/>
        </a:solidFill>
        <a:latin typeface="+mn-lt"/>
        <a:ea typeface="+mn-ea"/>
        <a:cs typeface="+mn-cs"/>
      </a:defRPr>
    </a:lvl6pPr>
    <a:lvl7pPr marL="13857048" algn="l" defTabSz="4619015" rtl="0" eaLnBrk="1" latinLnBrk="0" hangingPunct="1">
      <a:defRPr sz="9135" kern="1200">
        <a:solidFill>
          <a:schemeClr val="tx1"/>
        </a:solidFill>
        <a:latin typeface="+mn-lt"/>
        <a:ea typeface="+mn-ea"/>
        <a:cs typeface="+mn-cs"/>
      </a:defRPr>
    </a:lvl7pPr>
    <a:lvl8pPr marL="16166555" algn="l" defTabSz="4619015" rtl="0" eaLnBrk="1" latinLnBrk="0" hangingPunct="1">
      <a:defRPr sz="9135" kern="1200">
        <a:solidFill>
          <a:schemeClr val="tx1"/>
        </a:solidFill>
        <a:latin typeface="+mn-lt"/>
        <a:ea typeface="+mn-ea"/>
        <a:cs typeface="+mn-cs"/>
      </a:defRPr>
    </a:lvl8pPr>
    <a:lvl9pPr marL="18476065" algn="l" defTabSz="4619015" rtl="0" eaLnBrk="1" latinLnBrk="0" hangingPunct="1">
      <a:defRPr sz="9135"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660000"/>
    <a:srgbClr val="125285"/>
    <a:srgbClr val="BDD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76" autoAdjust="0"/>
    <p:restoredTop sz="94025" autoAdjust="0"/>
  </p:normalViewPr>
  <p:slideViewPr>
    <p:cSldViewPr>
      <p:cViewPr>
        <p:scale>
          <a:sx n="33" d="100"/>
          <a:sy n="33" d="100"/>
        </p:scale>
        <p:origin x="-65" y="-65"/>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7"/>
            <a:ext cx="14066520" cy="2179241"/>
          </a:xfrm>
          <a:prstGeom prst="rect">
            <a:avLst/>
          </a:prstGeom>
        </p:spPr>
        <p:txBody>
          <a:bodyPr vert="horz" lIns="433615" tIns="216810" rIns="433615" bIns="216810" rtlCol="0"/>
          <a:lstStyle>
            <a:lvl1pPr algn="l">
              <a:defRPr sz="5800"/>
            </a:lvl1pPr>
          </a:lstStyle>
          <a:p>
            <a:endParaRPr lang="en-US"/>
          </a:p>
        </p:txBody>
      </p:sp>
      <p:sp>
        <p:nvSpPr>
          <p:cNvPr id="3" name="Date Placeholder 2"/>
          <p:cNvSpPr>
            <a:spLocks noGrp="1"/>
          </p:cNvSpPr>
          <p:nvPr>
            <p:ph type="dt" idx="1"/>
          </p:nvPr>
        </p:nvSpPr>
        <p:spPr>
          <a:xfrm>
            <a:off x="18387167" y="7"/>
            <a:ext cx="14066520" cy="2179241"/>
          </a:xfrm>
          <a:prstGeom prst="rect">
            <a:avLst/>
          </a:prstGeom>
        </p:spPr>
        <p:txBody>
          <a:bodyPr vert="horz" lIns="433615" tIns="216810" rIns="433615" bIns="216810" rtlCol="0"/>
          <a:lstStyle>
            <a:lvl1pPr algn="r">
              <a:defRPr sz="5800"/>
            </a:lvl1pPr>
          </a:lstStyle>
          <a:p>
            <a:fld id="{4675F8EA-E80C-4412-B19B-6638EE24D98C}" type="datetimeFigureOut">
              <a:rPr lang="en-US" smtClean="0"/>
              <a:t>4/26/2016</a:t>
            </a:fld>
            <a:endParaRPr lang="en-US"/>
          </a:p>
        </p:txBody>
      </p:sp>
      <p:sp>
        <p:nvSpPr>
          <p:cNvPr id="4" name="Slide Image Placeholder 3"/>
          <p:cNvSpPr>
            <a:spLocks noGrp="1" noRot="1" noChangeAspect="1"/>
          </p:cNvSpPr>
          <p:nvPr>
            <p:ph type="sldImg" idx="2"/>
          </p:nvPr>
        </p:nvSpPr>
        <p:spPr>
          <a:xfrm>
            <a:off x="6459538" y="5429250"/>
            <a:ext cx="19542125" cy="14657388"/>
          </a:xfrm>
          <a:prstGeom prst="rect">
            <a:avLst/>
          </a:prstGeom>
          <a:noFill/>
          <a:ln w="12700">
            <a:solidFill>
              <a:prstClr val="black"/>
            </a:solidFill>
          </a:ln>
        </p:spPr>
        <p:txBody>
          <a:bodyPr vert="horz" lIns="433615" tIns="216810" rIns="433615" bIns="216810" rtlCol="0" anchor="ctr"/>
          <a:lstStyle/>
          <a:p>
            <a:endParaRPr lang="en-US"/>
          </a:p>
        </p:txBody>
      </p:sp>
      <p:sp>
        <p:nvSpPr>
          <p:cNvPr id="5" name="Notes Placeholder 4"/>
          <p:cNvSpPr>
            <a:spLocks noGrp="1"/>
          </p:cNvSpPr>
          <p:nvPr>
            <p:ph type="body" sz="quarter" idx="3"/>
          </p:nvPr>
        </p:nvSpPr>
        <p:spPr>
          <a:xfrm>
            <a:off x="3246120" y="20902617"/>
            <a:ext cx="25968960" cy="17102140"/>
          </a:xfrm>
          <a:prstGeom prst="rect">
            <a:avLst/>
          </a:prstGeom>
        </p:spPr>
        <p:txBody>
          <a:bodyPr vert="horz" lIns="433615" tIns="216810" rIns="433615" bIns="21681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41254763"/>
            <a:ext cx="14066520" cy="2179237"/>
          </a:xfrm>
          <a:prstGeom prst="rect">
            <a:avLst/>
          </a:prstGeom>
        </p:spPr>
        <p:txBody>
          <a:bodyPr vert="horz" lIns="433615" tIns="216810" rIns="433615" bIns="216810" rtlCol="0" anchor="b"/>
          <a:lstStyle>
            <a:lvl1pPr algn="l">
              <a:defRPr sz="5800"/>
            </a:lvl1pPr>
          </a:lstStyle>
          <a:p>
            <a:endParaRPr lang="en-US"/>
          </a:p>
        </p:txBody>
      </p:sp>
      <p:sp>
        <p:nvSpPr>
          <p:cNvPr id="7" name="Slide Number Placeholder 6"/>
          <p:cNvSpPr>
            <a:spLocks noGrp="1"/>
          </p:cNvSpPr>
          <p:nvPr>
            <p:ph type="sldNum" sz="quarter" idx="5"/>
          </p:nvPr>
        </p:nvSpPr>
        <p:spPr>
          <a:xfrm>
            <a:off x="18387167" y="41254763"/>
            <a:ext cx="14066520" cy="2179237"/>
          </a:xfrm>
          <a:prstGeom prst="rect">
            <a:avLst/>
          </a:prstGeom>
        </p:spPr>
        <p:txBody>
          <a:bodyPr vert="horz" lIns="433615" tIns="216810" rIns="433615" bIns="216810" rtlCol="0" anchor="b"/>
          <a:lstStyle>
            <a:lvl1pPr algn="r">
              <a:defRPr sz="5800"/>
            </a:lvl1pPr>
          </a:lstStyle>
          <a:p>
            <a:fld id="{3BA326E8-FFA7-4638-8698-2E5F6BDB73E1}" type="slidenum">
              <a:rPr lang="en-US" smtClean="0"/>
              <a:t>‹#›</a:t>
            </a:fld>
            <a:endParaRPr lang="en-US"/>
          </a:p>
        </p:txBody>
      </p:sp>
    </p:spTree>
    <p:extLst>
      <p:ext uri="{BB962C8B-B14F-4D97-AF65-F5344CB8AC3E}">
        <p14:creationId xmlns:p14="http://schemas.microsoft.com/office/powerpoint/2010/main" val="170757135"/>
      </p:ext>
    </p:extLst>
  </p:cSld>
  <p:clrMap bg1="lt1" tx1="dk1" bg2="lt2" tx2="dk2" accent1="accent1" accent2="accent2" accent3="accent3" accent4="accent4" accent5="accent5" accent6="accent6" hlink="hlink" folHlink="folHlink"/>
  <p:notesStyle>
    <a:lvl1pPr marL="0" algn="l" defTabSz="1347242" rtl="0" eaLnBrk="1" latinLnBrk="0" hangingPunct="1">
      <a:defRPr sz="1768" kern="1200">
        <a:solidFill>
          <a:schemeClr val="tx1"/>
        </a:solidFill>
        <a:latin typeface="+mn-lt"/>
        <a:ea typeface="+mn-ea"/>
        <a:cs typeface="+mn-cs"/>
      </a:defRPr>
    </a:lvl1pPr>
    <a:lvl2pPr marL="673621" algn="l" defTabSz="1347242" rtl="0" eaLnBrk="1" latinLnBrk="0" hangingPunct="1">
      <a:defRPr sz="1768" kern="1200">
        <a:solidFill>
          <a:schemeClr val="tx1"/>
        </a:solidFill>
        <a:latin typeface="+mn-lt"/>
        <a:ea typeface="+mn-ea"/>
        <a:cs typeface="+mn-cs"/>
      </a:defRPr>
    </a:lvl2pPr>
    <a:lvl3pPr marL="1347242" algn="l" defTabSz="1347242" rtl="0" eaLnBrk="1" latinLnBrk="0" hangingPunct="1">
      <a:defRPr sz="1768" kern="1200">
        <a:solidFill>
          <a:schemeClr val="tx1"/>
        </a:solidFill>
        <a:latin typeface="+mn-lt"/>
        <a:ea typeface="+mn-ea"/>
        <a:cs typeface="+mn-cs"/>
      </a:defRPr>
    </a:lvl3pPr>
    <a:lvl4pPr marL="2020861" algn="l" defTabSz="1347242" rtl="0" eaLnBrk="1" latinLnBrk="0" hangingPunct="1">
      <a:defRPr sz="1768" kern="1200">
        <a:solidFill>
          <a:schemeClr val="tx1"/>
        </a:solidFill>
        <a:latin typeface="+mn-lt"/>
        <a:ea typeface="+mn-ea"/>
        <a:cs typeface="+mn-cs"/>
      </a:defRPr>
    </a:lvl4pPr>
    <a:lvl5pPr marL="2694482" algn="l" defTabSz="1347242" rtl="0" eaLnBrk="1" latinLnBrk="0" hangingPunct="1">
      <a:defRPr sz="1768" kern="1200">
        <a:solidFill>
          <a:schemeClr val="tx1"/>
        </a:solidFill>
        <a:latin typeface="+mn-lt"/>
        <a:ea typeface="+mn-ea"/>
        <a:cs typeface="+mn-cs"/>
      </a:defRPr>
    </a:lvl5pPr>
    <a:lvl6pPr marL="3368103" algn="l" defTabSz="1347242" rtl="0" eaLnBrk="1" latinLnBrk="0" hangingPunct="1">
      <a:defRPr sz="1768" kern="1200">
        <a:solidFill>
          <a:schemeClr val="tx1"/>
        </a:solidFill>
        <a:latin typeface="+mn-lt"/>
        <a:ea typeface="+mn-ea"/>
        <a:cs typeface="+mn-cs"/>
      </a:defRPr>
    </a:lvl6pPr>
    <a:lvl7pPr marL="4041724" algn="l" defTabSz="1347242" rtl="0" eaLnBrk="1" latinLnBrk="0" hangingPunct="1">
      <a:defRPr sz="1768" kern="1200">
        <a:solidFill>
          <a:schemeClr val="tx1"/>
        </a:solidFill>
        <a:latin typeface="+mn-lt"/>
        <a:ea typeface="+mn-ea"/>
        <a:cs typeface="+mn-cs"/>
      </a:defRPr>
    </a:lvl7pPr>
    <a:lvl8pPr marL="4715343" algn="l" defTabSz="1347242" rtl="0" eaLnBrk="1" latinLnBrk="0" hangingPunct="1">
      <a:defRPr sz="1768" kern="1200">
        <a:solidFill>
          <a:schemeClr val="tx1"/>
        </a:solidFill>
        <a:latin typeface="+mn-lt"/>
        <a:ea typeface="+mn-ea"/>
        <a:cs typeface="+mn-cs"/>
      </a:defRPr>
    </a:lvl8pPr>
    <a:lvl9pPr marL="5388964" algn="l" defTabSz="1347242" rtl="0" eaLnBrk="1" latinLnBrk="0" hangingPunct="1">
      <a:defRPr sz="176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459538" y="5429250"/>
            <a:ext cx="19542125" cy="146573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A326E8-FFA7-4638-8698-2E5F6BDB73E1}" type="slidenum">
              <a:rPr lang="en-US" smtClean="0"/>
              <a:t>1</a:t>
            </a:fld>
            <a:endParaRPr lang="en-US"/>
          </a:p>
        </p:txBody>
      </p:sp>
    </p:spTree>
    <p:extLst>
      <p:ext uri="{BB962C8B-B14F-4D97-AF65-F5344CB8AC3E}">
        <p14:creationId xmlns:p14="http://schemas.microsoft.com/office/powerpoint/2010/main" val="2625585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089961" indent="0" algn="ctr">
              <a:buNone/>
              <a:defRPr>
                <a:solidFill>
                  <a:schemeClr val="tx1">
                    <a:tint val="75000"/>
                  </a:schemeClr>
                </a:solidFill>
              </a:defRPr>
            </a:lvl2pPr>
            <a:lvl3pPr marL="4179922" indent="0" algn="ctr">
              <a:buNone/>
              <a:defRPr>
                <a:solidFill>
                  <a:schemeClr val="tx1">
                    <a:tint val="75000"/>
                  </a:schemeClr>
                </a:solidFill>
              </a:defRPr>
            </a:lvl3pPr>
            <a:lvl4pPr marL="6269885" indent="0" algn="ctr">
              <a:buNone/>
              <a:defRPr>
                <a:solidFill>
                  <a:schemeClr val="tx1">
                    <a:tint val="75000"/>
                  </a:schemeClr>
                </a:solidFill>
              </a:defRPr>
            </a:lvl4pPr>
            <a:lvl5pPr marL="8359846" indent="0" algn="ctr">
              <a:buNone/>
              <a:defRPr>
                <a:solidFill>
                  <a:schemeClr val="tx1">
                    <a:tint val="75000"/>
                  </a:schemeClr>
                </a:solidFill>
              </a:defRPr>
            </a:lvl5pPr>
            <a:lvl6pPr marL="10449807" indent="0" algn="ctr">
              <a:buNone/>
              <a:defRPr>
                <a:solidFill>
                  <a:schemeClr val="tx1">
                    <a:tint val="75000"/>
                  </a:schemeClr>
                </a:solidFill>
              </a:defRPr>
            </a:lvl6pPr>
            <a:lvl7pPr marL="12539768" indent="0" algn="ctr">
              <a:buNone/>
              <a:defRPr>
                <a:solidFill>
                  <a:schemeClr val="tx1">
                    <a:tint val="75000"/>
                  </a:schemeClr>
                </a:solidFill>
              </a:defRPr>
            </a:lvl7pPr>
            <a:lvl8pPr marL="14629729" indent="0" algn="ctr">
              <a:buNone/>
              <a:defRPr>
                <a:solidFill>
                  <a:schemeClr val="tx1">
                    <a:tint val="75000"/>
                  </a:schemeClr>
                </a:solidFill>
              </a:defRPr>
            </a:lvl8pPr>
            <a:lvl9pPr marL="16719691"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59F05F0-D158-4977-8855-CEB20F232329}"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1817968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9F05F0-D158-4977-8855-CEB20F232329}"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1839271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3" y="4221485"/>
            <a:ext cx="35547303" cy="8987790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901949" y="4221485"/>
            <a:ext cx="105925617" cy="8987790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9F05F0-D158-4977-8855-CEB20F232329}"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3944807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9F05F0-D158-4977-8855-CEB20F232329}"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984310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3"/>
            <a:ext cx="37307520" cy="6537960"/>
          </a:xfrm>
        </p:spPr>
        <p:txBody>
          <a:bodyPr anchor="t"/>
          <a:lstStyle>
            <a:lvl1pPr algn="l">
              <a:defRPr sz="18266"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8"/>
            <a:ext cx="37307520" cy="7200897"/>
          </a:xfrm>
        </p:spPr>
        <p:txBody>
          <a:bodyPr anchor="b"/>
          <a:lstStyle>
            <a:lvl1pPr marL="0" indent="0">
              <a:buNone/>
              <a:defRPr sz="9200">
                <a:solidFill>
                  <a:schemeClr val="tx1">
                    <a:tint val="75000"/>
                  </a:schemeClr>
                </a:solidFill>
              </a:defRPr>
            </a:lvl1pPr>
            <a:lvl2pPr marL="2089961" indent="0">
              <a:buNone/>
              <a:defRPr sz="8266">
                <a:solidFill>
                  <a:schemeClr val="tx1">
                    <a:tint val="75000"/>
                  </a:schemeClr>
                </a:solidFill>
              </a:defRPr>
            </a:lvl2pPr>
            <a:lvl3pPr marL="4179922" indent="0">
              <a:buNone/>
              <a:defRPr sz="7333">
                <a:solidFill>
                  <a:schemeClr val="tx1">
                    <a:tint val="75000"/>
                  </a:schemeClr>
                </a:solidFill>
              </a:defRPr>
            </a:lvl3pPr>
            <a:lvl4pPr marL="6269885" indent="0">
              <a:buNone/>
              <a:defRPr sz="6400">
                <a:solidFill>
                  <a:schemeClr val="tx1">
                    <a:tint val="75000"/>
                  </a:schemeClr>
                </a:solidFill>
              </a:defRPr>
            </a:lvl4pPr>
            <a:lvl5pPr marL="8359846" indent="0">
              <a:buNone/>
              <a:defRPr sz="6400">
                <a:solidFill>
                  <a:schemeClr val="tx1">
                    <a:tint val="75000"/>
                  </a:schemeClr>
                </a:solidFill>
              </a:defRPr>
            </a:lvl5pPr>
            <a:lvl6pPr marL="10449807" indent="0">
              <a:buNone/>
              <a:defRPr sz="6400">
                <a:solidFill>
                  <a:schemeClr val="tx1">
                    <a:tint val="75000"/>
                  </a:schemeClr>
                </a:solidFill>
              </a:defRPr>
            </a:lvl6pPr>
            <a:lvl7pPr marL="12539768" indent="0">
              <a:buNone/>
              <a:defRPr sz="6400">
                <a:solidFill>
                  <a:schemeClr val="tx1">
                    <a:tint val="75000"/>
                  </a:schemeClr>
                </a:solidFill>
              </a:defRPr>
            </a:lvl7pPr>
            <a:lvl8pPr marL="14629729" indent="0">
              <a:buNone/>
              <a:defRPr sz="6400">
                <a:solidFill>
                  <a:schemeClr val="tx1">
                    <a:tint val="75000"/>
                  </a:schemeClr>
                </a:solidFill>
              </a:defRPr>
            </a:lvl8pPr>
            <a:lvl9pPr marL="16719691"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59F05F0-D158-4977-8855-CEB20F232329}" type="datetimeFigureOut">
              <a:rPr lang="en-US" smtClean="0"/>
              <a:t>4/26/2016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3356264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901946" y="24582125"/>
            <a:ext cx="70736457" cy="69517263"/>
          </a:xfrm>
        </p:spPr>
        <p:txBody>
          <a:bodyPr/>
          <a:lstStyle>
            <a:lvl1pPr>
              <a:defRPr sz="12800"/>
            </a:lvl1pPr>
            <a:lvl2pPr>
              <a:defRPr sz="10933"/>
            </a:lvl2pPr>
            <a:lvl3pPr>
              <a:defRPr sz="9200"/>
            </a:lvl3pPr>
            <a:lvl4pPr>
              <a:defRPr sz="8266"/>
            </a:lvl4pPr>
            <a:lvl5pPr>
              <a:defRPr sz="8266"/>
            </a:lvl5pPr>
            <a:lvl6pPr>
              <a:defRPr sz="8266"/>
            </a:lvl6pPr>
            <a:lvl7pPr>
              <a:defRPr sz="8266"/>
            </a:lvl7pPr>
            <a:lvl8pPr>
              <a:defRPr sz="8266"/>
            </a:lvl8pPr>
            <a:lvl9pPr>
              <a:defRPr sz="82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9369926" y="24582125"/>
            <a:ext cx="70736463" cy="69517263"/>
          </a:xfrm>
        </p:spPr>
        <p:txBody>
          <a:bodyPr/>
          <a:lstStyle>
            <a:lvl1pPr>
              <a:defRPr sz="12800"/>
            </a:lvl1pPr>
            <a:lvl2pPr>
              <a:defRPr sz="10933"/>
            </a:lvl2pPr>
            <a:lvl3pPr>
              <a:defRPr sz="9200"/>
            </a:lvl3pPr>
            <a:lvl4pPr>
              <a:defRPr sz="8266"/>
            </a:lvl4pPr>
            <a:lvl5pPr>
              <a:defRPr sz="8266"/>
            </a:lvl5pPr>
            <a:lvl6pPr>
              <a:defRPr sz="8266"/>
            </a:lvl6pPr>
            <a:lvl7pPr>
              <a:defRPr sz="8266"/>
            </a:lvl7pPr>
            <a:lvl8pPr>
              <a:defRPr sz="8266"/>
            </a:lvl8pPr>
            <a:lvl9pPr>
              <a:defRPr sz="82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59F05F0-D158-4977-8855-CEB20F232329}"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1475654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3" y="7368546"/>
            <a:ext cx="19392903" cy="3070857"/>
          </a:xfrm>
        </p:spPr>
        <p:txBody>
          <a:bodyPr anchor="b"/>
          <a:lstStyle>
            <a:lvl1pPr marL="0" indent="0">
              <a:buNone/>
              <a:defRPr sz="10933" b="1"/>
            </a:lvl1pPr>
            <a:lvl2pPr marL="2089961" indent="0">
              <a:buNone/>
              <a:defRPr sz="9200" b="1"/>
            </a:lvl2pPr>
            <a:lvl3pPr marL="4179922" indent="0">
              <a:buNone/>
              <a:defRPr sz="8266" b="1"/>
            </a:lvl3pPr>
            <a:lvl4pPr marL="6269885" indent="0">
              <a:buNone/>
              <a:defRPr sz="7333" b="1"/>
            </a:lvl4pPr>
            <a:lvl5pPr marL="8359846" indent="0">
              <a:buNone/>
              <a:defRPr sz="7333" b="1"/>
            </a:lvl5pPr>
            <a:lvl6pPr marL="10449807" indent="0">
              <a:buNone/>
              <a:defRPr sz="7333" b="1"/>
            </a:lvl6pPr>
            <a:lvl7pPr marL="12539768" indent="0">
              <a:buNone/>
              <a:defRPr sz="7333" b="1"/>
            </a:lvl7pPr>
            <a:lvl8pPr marL="14629729" indent="0">
              <a:buNone/>
              <a:defRPr sz="7333" b="1"/>
            </a:lvl8pPr>
            <a:lvl9pPr marL="16719691" indent="0">
              <a:buNone/>
              <a:defRPr sz="7333" b="1"/>
            </a:lvl9pPr>
          </a:lstStyle>
          <a:p>
            <a:pPr lvl="0"/>
            <a:r>
              <a:rPr lang="en-US" smtClean="0"/>
              <a:t>Click to edit Master text styles</a:t>
            </a:r>
          </a:p>
        </p:txBody>
      </p:sp>
      <p:sp>
        <p:nvSpPr>
          <p:cNvPr id="4" name="Content Placeholder 3"/>
          <p:cNvSpPr>
            <a:spLocks noGrp="1"/>
          </p:cNvSpPr>
          <p:nvPr>
            <p:ph sz="half" idx="2"/>
          </p:nvPr>
        </p:nvSpPr>
        <p:spPr>
          <a:xfrm>
            <a:off x="2194563" y="10439403"/>
            <a:ext cx="19392903" cy="18966183"/>
          </a:xfrm>
        </p:spPr>
        <p:txBody>
          <a:bodyPr/>
          <a:lstStyle>
            <a:lvl1pPr>
              <a:defRPr sz="10933"/>
            </a:lvl1pPr>
            <a:lvl2pPr>
              <a:defRPr sz="9200"/>
            </a:lvl2pPr>
            <a:lvl3pPr>
              <a:defRPr sz="8266"/>
            </a:lvl3pPr>
            <a:lvl4pPr>
              <a:defRPr sz="7333"/>
            </a:lvl4pPr>
            <a:lvl5pPr>
              <a:defRPr sz="7333"/>
            </a:lvl5pPr>
            <a:lvl6pPr>
              <a:defRPr sz="7333"/>
            </a:lvl6pPr>
            <a:lvl7pPr>
              <a:defRPr sz="7333"/>
            </a:lvl7pPr>
            <a:lvl8pPr>
              <a:defRPr sz="7333"/>
            </a:lvl8pPr>
            <a:lvl9pPr>
              <a:defRPr sz="7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6"/>
            <a:ext cx="19400520" cy="3070857"/>
          </a:xfrm>
        </p:spPr>
        <p:txBody>
          <a:bodyPr anchor="b"/>
          <a:lstStyle>
            <a:lvl1pPr marL="0" indent="0">
              <a:buNone/>
              <a:defRPr sz="10933" b="1"/>
            </a:lvl1pPr>
            <a:lvl2pPr marL="2089961" indent="0">
              <a:buNone/>
              <a:defRPr sz="9200" b="1"/>
            </a:lvl2pPr>
            <a:lvl3pPr marL="4179922" indent="0">
              <a:buNone/>
              <a:defRPr sz="8266" b="1"/>
            </a:lvl3pPr>
            <a:lvl4pPr marL="6269885" indent="0">
              <a:buNone/>
              <a:defRPr sz="7333" b="1"/>
            </a:lvl4pPr>
            <a:lvl5pPr marL="8359846" indent="0">
              <a:buNone/>
              <a:defRPr sz="7333" b="1"/>
            </a:lvl5pPr>
            <a:lvl6pPr marL="10449807" indent="0">
              <a:buNone/>
              <a:defRPr sz="7333" b="1"/>
            </a:lvl6pPr>
            <a:lvl7pPr marL="12539768" indent="0">
              <a:buNone/>
              <a:defRPr sz="7333" b="1"/>
            </a:lvl7pPr>
            <a:lvl8pPr marL="14629729" indent="0">
              <a:buNone/>
              <a:defRPr sz="7333" b="1"/>
            </a:lvl8pPr>
            <a:lvl9pPr marL="16719691" indent="0">
              <a:buNone/>
              <a:defRPr sz="7333" b="1"/>
            </a:lvl9pPr>
          </a:lstStyle>
          <a:p>
            <a:pPr lvl="0"/>
            <a:r>
              <a:rPr lang="en-US" smtClean="0"/>
              <a:t>Click to edit Master text styles</a:t>
            </a:r>
          </a:p>
        </p:txBody>
      </p:sp>
      <p:sp>
        <p:nvSpPr>
          <p:cNvPr id="6" name="Content Placeholder 5"/>
          <p:cNvSpPr>
            <a:spLocks noGrp="1"/>
          </p:cNvSpPr>
          <p:nvPr>
            <p:ph sz="quarter" idx="4"/>
          </p:nvPr>
        </p:nvSpPr>
        <p:spPr>
          <a:xfrm>
            <a:off x="22296123" y="10439403"/>
            <a:ext cx="19400520" cy="18966183"/>
          </a:xfrm>
        </p:spPr>
        <p:txBody>
          <a:bodyPr/>
          <a:lstStyle>
            <a:lvl1pPr>
              <a:defRPr sz="10933"/>
            </a:lvl1pPr>
            <a:lvl2pPr>
              <a:defRPr sz="9200"/>
            </a:lvl2pPr>
            <a:lvl3pPr>
              <a:defRPr sz="8266"/>
            </a:lvl3pPr>
            <a:lvl4pPr>
              <a:defRPr sz="7333"/>
            </a:lvl4pPr>
            <a:lvl5pPr>
              <a:defRPr sz="7333"/>
            </a:lvl5pPr>
            <a:lvl6pPr>
              <a:defRPr sz="7333"/>
            </a:lvl6pPr>
            <a:lvl7pPr>
              <a:defRPr sz="7333"/>
            </a:lvl7pPr>
            <a:lvl8pPr>
              <a:defRPr sz="7333"/>
            </a:lvl8pPr>
            <a:lvl9pPr>
              <a:defRPr sz="73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59F05F0-D158-4977-8855-CEB20F232329}" type="datetimeFigureOut">
              <a:rPr lang="en-US" smtClean="0"/>
              <a:t>4/26/2016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1778813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59F05F0-D158-4977-8855-CEB20F232329}" type="datetimeFigureOut">
              <a:rPr lang="en-US" smtClean="0"/>
              <a:t>4/26/2016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951213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F05F0-D158-4977-8855-CEB20F232329}" type="datetimeFigureOut">
              <a:rPr lang="en-US" smtClean="0"/>
              <a:t>4/26/2016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2587341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6" y="1310640"/>
            <a:ext cx="14439903" cy="5577840"/>
          </a:xfrm>
        </p:spPr>
        <p:txBody>
          <a:bodyPr anchor="b"/>
          <a:lstStyle>
            <a:lvl1pPr algn="l">
              <a:defRPr sz="9200" b="1"/>
            </a:lvl1pPr>
          </a:lstStyle>
          <a:p>
            <a:r>
              <a:rPr lang="en-US" smtClean="0"/>
              <a:t>Click to edit Master title style</a:t>
            </a:r>
            <a:endParaRPr lang="en-US"/>
          </a:p>
        </p:txBody>
      </p:sp>
      <p:sp>
        <p:nvSpPr>
          <p:cNvPr id="3" name="Content Placeholder 2"/>
          <p:cNvSpPr>
            <a:spLocks noGrp="1"/>
          </p:cNvSpPr>
          <p:nvPr>
            <p:ph idx="1"/>
          </p:nvPr>
        </p:nvSpPr>
        <p:spPr>
          <a:xfrm>
            <a:off x="17160240" y="1310645"/>
            <a:ext cx="24536400" cy="28094943"/>
          </a:xfrm>
        </p:spPr>
        <p:txBody>
          <a:bodyPr/>
          <a:lstStyle>
            <a:lvl1pPr>
              <a:defRPr sz="14666"/>
            </a:lvl1pPr>
            <a:lvl2pPr>
              <a:defRPr sz="12800"/>
            </a:lvl2pPr>
            <a:lvl3pPr>
              <a:defRPr sz="10933"/>
            </a:lvl3pPr>
            <a:lvl4pPr>
              <a:defRPr sz="9200"/>
            </a:lvl4pPr>
            <a:lvl5pPr>
              <a:defRPr sz="9200"/>
            </a:lvl5pPr>
            <a:lvl6pPr>
              <a:defRPr sz="9200"/>
            </a:lvl6pPr>
            <a:lvl7pPr>
              <a:defRPr sz="9200"/>
            </a:lvl7pPr>
            <a:lvl8pPr>
              <a:defRPr sz="9200"/>
            </a:lvl8pPr>
            <a:lvl9pPr>
              <a:defRPr sz="9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6" y="6888485"/>
            <a:ext cx="14439903" cy="22517103"/>
          </a:xfrm>
        </p:spPr>
        <p:txBody>
          <a:bodyPr/>
          <a:lstStyle>
            <a:lvl1pPr marL="0" indent="0">
              <a:buNone/>
              <a:defRPr sz="6400"/>
            </a:lvl1pPr>
            <a:lvl2pPr marL="2089961" indent="0">
              <a:buNone/>
              <a:defRPr sz="5467"/>
            </a:lvl2pPr>
            <a:lvl3pPr marL="4179922" indent="0">
              <a:buNone/>
              <a:defRPr sz="4533"/>
            </a:lvl3pPr>
            <a:lvl4pPr marL="6269885" indent="0">
              <a:buNone/>
              <a:defRPr sz="4133"/>
            </a:lvl4pPr>
            <a:lvl5pPr marL="8359846" indent="0">
              <a:buNone/>
              <a:defRPr sz="4133"/>
            </a:lvl5pPr>
            <a:lvl6pPr marL="10449807" indent="0">
              <a:buNone/>
              <a:defRPr sz="4133"/>
            </a:lvl6pPr>
            <a:lvl7pPr marL="12539768" indent="0">
              <a:buNone/>
              <a:defRPr sz="4133"/>
            </a:lvl7pPr>
            <a:lvl8pPr marL="14629729" indent="0">
              <a:buNone/>
              <a:defRPr sz="4133"/>
            </a:lvl8pPr>
            <a:lvl9pPr marL="16719691" indent="0">
              <a:buNone/>
              <a:defRPr sz="41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9F05F0-D158-4977-8855-CEB20F232329}"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1265070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3"/>
            <a:ext cx="26334720" cy="2720343"/>
          </a:xfrm>
        </p:spPr>
        <p:txBody>
          <a:bodyPr anchor="b"/>
          <a:lstStyle>
            <a:lvl1pPr algn="l">
              <a:defRPr sz="92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4666"/>
            </a:lvl1pPr>
            <a:lvl2pPr marL="2089961" indent="0">
              <a:buNone/>
              <a:defRPr sz="12800"/>
            </a:lvl2pPr>
            <a:lvl3pPr marL="4179922" indent="0">
              <a:buNone/>
              <a:defRPr sz="10933"/>
            </a:lvl3pPr>
            <a:lvl4pPr marL="6269885" indent="0">
              <a:buNone/>
              <a:defRPr sz="9200"/>
            </a:lvl4pPr>
            <a:lvl5pPr marL="8359846" indent="0">
              <a:buNone/>
              <a:defRPr sz="9200"/>
            </a:lvl5pPr>
            <a:lvl6pPr marL="10449807" indent="0">
              <a:buNone/>
              <a:defRPr sz="9200"/>
            </a:lvl6pPr>
            <a:lvl7pPr marL="12539768" indent="0">
              <a:buNone/>
              <a:defRPr sz="9200"/>
            </a:lvl7pPr>
            <a:lvl8pPr marL="14629729" indent="0">
              <a:buNone/>
              <a:defRPr sz="9200"/>
            </a:lvl8pPr>
            <a:lvl9pPr marL="16719691" indent="0">
              <a:buNone/>
              <a:defRPr sz="9200"/>
            </a:lvl9pPr>
          </a:lstStyle>
          <a:p>
            <a:endParaRPr lang="en-US"/>
          </a:p>
        </p:txBody>
      </p:sp>
      <p:sp>
        <p:nvSpPr>
          <p:cNvPr id="4" name="Text Placeholder 3"/>
          <p:cNvSpPr>
            <a:spLocks noGrp="1"/>
          </p:cNvSpPr>
          <p:nvPr>
            <p:ph type="body" sz="half" idx="2"/>
          </p:nvPr>
        </p:nvSpPr>
        <p:spPr>
          <a:xfrm>
            <a:off x="8602983" y="25763226"/>
            <a:ext cx="26334720" cy="3863337"/>
          </a:xfrm>
        </p:spPr>
        <p:txBody>
          <a:bodyPr/>
          <a:lstStyle>
            <a:lvl1pPr marL="0" indent="0">
              <a:buNone/>
              <a:defRPr sz="6400"/>
            </a:lvl1pPr>
            <a:lvl2pPr marL="2089961" indent="0">
              <a:buNone/>
              <a:defRPr sz="5467"/>
            </a:lvl2pPr>
            <a:lvl3pPr marL="4179922" indent="0">
              <a:buNone/>
              <a:defRPr sz="4533"/>
            </a:lvl3pPr>
            <a:lvl4pPr marL="6269885" indent="0">
              <a:buNone/>
              <a:defRPr sz="4133"/>
            </a:lvl4pPr>
            <a:lvl5pPr marL="8359846" indent="0">
              <a:buNone/>
              <a:defRPr sz="4133"/>
            </a:lvl5pPr>
            <a:lvl6pPr marL="10449807" indent="0">
              <a:buNone/>
              <a:defRPr sz="4133"/>
            </a:lvl6pPr>
            <a:lvl7pPr marL="12539768" indent="0">
              <a:buNone/>
              <a:defRPr sz="4133"/>
            </a:lvl7pPr>
            <a:lvl8pPr marL="14629729" indent="0">
              <a:buNone/>
              <a:defRPr sz="4133"/>
            </a:lvl8pPr>
            <a:lvl9pPr marL="16719691" indent="0">
              <a:buNone/>
              <a:defRPr sz="413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9F05F0-D158-4977-8855-CEB20F232329}" type="datetimeFigureOut">
              <a:rPr lang="en-US" smtClean="0"/>
              <a:t>4/26/2016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07908-1792-4ABF-B8E2-145A49BE3CC7}" type="slidenum">
              <a:rPr lang="en-US" smtClean="0"/>
              <a:t>‹#›</a:t>
            </a:fld>
            <a:endParaRPr lang="en-US"/>
          </a:p>
        </p:txBody>
      </p:sp>
    </p:spTree>
    <p:extLst>
      <p:ext uri="{BB962C8B-B14F-4D97-AF65-F5344CB8AC3E}">
        <p14:creationId xmlns:p14="http://schemas.microsoft.com/office/powerpoint/2010/main" val="2470188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rgbClr val="FF6600">
                <a:alpha val="30000"/>
              </a:srgbClr>
            </a:gs>
            <a:gs pos="0">
              <a:srgbClr val="660000"/>
            </a:gs>
            <a:gs pos="100000">
              <a:srgbClr val="660000"/>
            </a:gs>
          </a:gsLst>
          <a:lin ang="27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313502" tIns="156751" rIns="313502" bIns="1567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5"/>
            <a:ext cx="39502080" cy="21724623"/>
          </a:xfrm>
          <a:prstGeom prst="rect">
            <a:avLst/>
          </a:prstGeom>
        </p:spPr>
        <p:txBody>
          <a:bodyPr vert="horz" lIns="313502" tIns="156751" rIns="313502" bIns="1567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3"/>
            <a:ext cx="10241280" cy="1752600"/>
          </a:xfrm>
          <a:prstGeom prst="rect">
            <a:avLst/>
          </a:prstGeom>
        </p:spPr>
        <p:txBody>
          <a:bodyPr vert="horz" lIns="313502" tIns="156751" rIns="313502" bIns="156751" rtlCol="0" anchor="ctr"/>
          <a:lstStyle>
            <a:lvl1pPr algn="l">
              <a:defRPr sz="5467">
                <a:solidFill>
                  <a:schemeClr val="tx1">
                    <a:tint val="75000"/>
                  </a:schemeClr>
                </a:solidFill>
              </a:defRPr>
            </a:lvl1pPr>
          </a:lstStyle>
          <a:p>
            <a:fld id="{A59F05F0-D158-4977-8855-CEB20F232329}" type="datetimeFigureOut">
              <a:rPr lang="en-US" smtClean="0"/>
              <a:t>4/26/2016</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313502" tIns="156751" rIns="313502" bIns="156751" rtlCol="0" anchor="ctr"/>
          <a:lstStyle>
            <a:lvl1pPr algn="ctr">
              <a:defRPr sz="546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313502" tIns="156751" rIns="313502" bIns="156751" rtlCol="0" anchor="ctr"/>
          <a:lstStyle>
            <a:lvl1pPr algn="r">
              <a:defRPr sz="5467">
                <a:solidFill>
                  <a:schemeClr val="tx1">
                    <a:tint val="75000"/>
                  </a:schemeClr>
                </a:solidFill>
              </a:defRPr>
            </a:lvl1pPr>
          </a:lstStyle>
          <a:p>
            <a:fld id="{EB607908-1792-4ABF-B8E2-145A49BE3CC7}" type="slidenum">
              <a:rPr lang="en-US" smtClean="0"/>
              <a:t>‹#›</a:t>
            </a:fld>
            <a:endParaRPr lang="en-US"/>
          </a:p>
        </p:txBody>
      </p:sp>
    </p:spTree>
    <p:extLst>
      <p:ext uri="{BB962C8B-B14F-4D97-AF65-F5344CB8AC3E}">
        <p14:creationId xmlns:p14="http://schemas.microsoft.com/office/powerpoint/2010/main" val="1301329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9922" rtl="0" eaLnBrk="1" latinLnBrk="0" hangingPunct="1">
        <a:spcBef>
          <a:spcPct val="0"/>
        </a:spcBef>
        <a:buNone/>
        <a:defRPr sz="20133" kern="1200">
          <a:solidFill>
            <a:schemeClr val="tx1"/>
          </a:solidFill>
          <a:latin typeface="+mj-lt"/>
          <a:ea typeface="+mj-ea"/>
          <a:cs typeface="+mj-cs"/>
        </a:defRPr>
      </a:lvl1pPr>
    </p:titleStyle>
    <p:bodyStyle>
      <a:lvl1pPr marL="1567471" indent="-1567471" algn="l" defTabSz="4179922" rtl="0" eaLnBrk="1" latinLnBrk="0" hangingPunct="1">
        <a:spcBef>
          <a:spcPct val="20000"/>
        </a:spcBef>
        <a:buFont typeface="Arial" panose="020B0604020202020204" pitchFamily="34" charset="0"/>
        <a:buChar char="•"/>
        <a:defRPr sz="14666" kern="1200">
          <a:solidFill>
            <a:schemeClr val="tx1"/>
          </a:solidFill>
          <a:latin typeface="+mn-lt"/>
          <a:ea typeface="+mn-ea"/>
          <a:cs typeface="+mn-cs"/>
        </a:defRPr>
      </a:lvl1pPr>
      <a:lvl2pPr marL="3396187" indent="-1306226" algn="l" defTabSz="4179922" rtl="0" eaLnBrk="1" latinLnBrk="0" hangingPunct="1">
        <a:spcBef>
          <a:spcPct val="20000"/>
        </a:spcBef>
        <a:buFont typeface="Arial" panose="020B0604020202020204" pitchFamily="34" charset="0"/>
        <a:buChar char="–"/>
        <a:defRPr sz="12800" kern="1200">
          <a:solidFill>
            <a:schemeClr val="tx1"/>
          </a:solidFill>
          <a:latin typeface="+mn-lt"/>
          <a:ea typeface="+mn-ea"/>
          <a:cs typeface="+mn-cs"/>
        </a:defRPr>
      </a:lvl2pPr>
      <a:lvl3pPr marL="5224904" indent="-1044981" algn="l" defTabSz="4179922" rtl="0" eaLnBrk="1" latinLnBrk="0" hangingPunct="1">
        <a:spcBef>
          <a:spcPct val="20000"/>
        </a:spcBef>
        <a:buFont typeface="Arial" panose="020B0604020202020204" pitchFamily="34" charset="0"/>
        <a:buChar char="•"/>
        <a:defRPr sz="10933" kern="1200">
          <a:solidFill>
            <a:schemeClr val="tx1"/>
          </a:solidFill>
          <a:latin typeface="+mn-lt"/>
          <a:ea typeface="+mn-ea"/>
          <a:cs typeface="+mn-cs"/>
        </a:defRPr>
      </a:lvl3pPr>
      <a:lvl4pPr marL="7314865"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4pPr>
      <a:lvl5pPr marL="9404826"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5pPr>
      <a:lvl6pPr marL="11494787"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6pPr>
      <a:lvl7pPr marL="13584748"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7pPr>
      <a:lvl8pPr marL="15674711"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8pPr>
      <a:lvl9pPr marL="17764672" indent="-1044981" algn="l" defTabSz="4179922" rtl="0" eaLnBrk="1" latinLnBrk="0" hangingPunct="1">
        <a:spcBef>
          <a:spcPct val="20000"/>
        </a:spcBef>
        <a:buFont typeface="Arial" panose="020B0604020202020204" pitchFamily="34" charset="0"/>
        <a:buChar char="•"/>
        <a:defRPr sz="9200" kern="1200">
          <a:solidFill>
            <a:schemeClr val="tx1"/>
          </a:solidFill>
          <a:latin typeface="+mn-lt"/>
          <a:ea typeface="+mn-ea"/>
          <a:cs typeface="+mn-cs"/>
        </a:defRPr>
      </a:lvl9pPr>
    </p:bodyStyle>
    <p:otherStyle>
      <a:defPPr>
        <a:defRPr lang="en-US"/>
      </a:defPPr>
      <a:lvl1pPr marL="0" algn="l" defTabSz="4179922" rtl="0" eaLnBrk="1" latinLnBrk="0" hangingPunct="1">
        <a:defRPr sz="8266" kern="1200">
          <a:solidFill>
            <a:schemeClr val="tx1"/>
          </a:solidFill>
          <a:latin typeface="+mn-lt"/>
          <a:ea typeface="+mn-ea"/>
          <a:cs typeface="+mn-cs"/>
        </a:defRPr>
      </a:lvl1pPr>
      <a:lvl2pPr marL="2089961" algn="l" defTabSz="4179922" rtl="0" eaLnBrk="1" latinLnBrk="0" hangingPunct="1">
        <a:defRPr sz="8266" kern="1200">
          <a:solidFill>
            <a:schemeClr val="tx1"/>
          </a:solidFill>
          <a:latin typeface="+mn-lt"/>
          <a:ea typeface="+mn-ea"/>
          <a:cs typeface="+mn-cs"/>
        </a:defRPr>
      </a:lvl2pPr>
      <a:lvl3pPr marL="4179922" algn="l" defTabSz="4179922" rtl="0" eaLnBrk="1" latinLnBrk="0" hangingPunct="1">
        <a:defRPr sz="8266" kern="1200">
          <a:solidFill>
            <a:schemeClr val="tx1"/>
          </a:solidFill>
          <a:latin typeface="+mn-lt"/>
          <a:ea typeface="+mn-ea"/>
          <a:cs typeface="+mn-cs"/>
        </a:defRPr>
      </a:lvl3pPr>
      <a:lvl4pPr marL="6269885" algn="l" defTabSz="4179922" rtl="0" eaLnBrk="1" latinLnBrk="0" hangingPunct="1">
        <a:defRPr sz="8266" kern="1200">
          <a:solidFill>
            <a:schemeClr val="tx1"/>
          </a:solidFill>
          <a:latin typeface="+mn-lt"/>
          <a:ea typeface="+mn-ea"/>
          <a:cs typeface="+mn-cs"/>
        </a:defRPr>
      </a:lvl4pPr>
      <a:lvl5pPr marL="8359846" algn="l" defTabSz="4179922" rtl="0" eaLnBrk="1" latinLnBrk="0" hangingPunct="1">
        <a:defRPr sz="8266" kern="1200">
          <a:solidFill>
            <a:schemeClr val="tx1"/>
          </a:solidFill>
          <a:latin typeface="+mn-lt"/>
          <a:ea typeface="+mn-ea"/>
          <a:cs typeface="+mn-cs"/>
        </a:defRPr>
      </a:lvl5pPr>
      <a:lvl6pPr marL="10449807" algn="l" defTabSz="4179922" rtl="0" eaLnBrk="1" latinLnBrk="0" hangingPunct="1">
        <a:defRPr sz="8266" kern="1200">
          <a:solidFill>
            <a:schemeClr val="tx1"/>
          </a:solidFill>
          <a:latin typeface="+mn-lt"/>
          <a:ea typeface="+mn-ea"/>
          <a:cs typeface="+mn-cs"/>
        </a:defRPr>
      </a:lvl6pPr>
      <a:lvl7pPr marL="12539768" algn="l" defTabSz="4179922" rtl="0" eaLnBrk="1" latinLnBrk="0" hangingPunct="1">
        <a:defRPr sz="8266" kern="1200">
          <a:solidFill>
            <a:schemeClr val="tx1"/>
          </a:solidFill>
          <a:latin typeface="+mn-lt"/>
          <a:ea typeface="+mn-ea"/>
          <a:cs typeface="+mn-cs"/>
        </a:defRPr>
      </a:lvl7pPr>
      <a:lvl8pPr marL="14629729" algn="l" defTabSz="4179922" rtl="0" eaLnBrk="1" latinLnBrk="0" hangingPunct="1">
        <a:defRPr sz="8266" kern="1200">
          <a:solidFill>
            <a:schemeClr val="tx1"/>
          </a:solidFill>
          <a:latin typeface="+mn-lt"/>
          <a:ea typeface="+mn-ea"/>
          <a:cs typeface="+mn-cs"/>
        </a:defRPr>
      </a:lvl8pPr>
      <a:lvl9pPr marL="16719691" algn="l" defTabSz="4179922" rtl="0" eaLnBrk="1" latinLnBrk="0" hangingPunct="1">
        <a:defRPr sz="826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notesSlide" Target="../notesSlides/notesSlide1.xml"/><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1.png"/><Relationship Id="rId2" Type="http://schemas.openxmlformats.org/officeDocument/2006/relationships/slideLayout" Target="../slideLayouts/slideLayout1.xml"/><Relationship Id="rId16" Type="http://schemas.openxmlformats.org/officeDocument/2006/relationships/image" Target="../media/image1.png"/><Relationship Id="rId1" Type="http://schemas.openxmlformats.org/officeDocument/2006/relationships/vmlDrawing" Target="../drawings/vmlDrawing1.v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package" Target="../embeddings/Microsoft_Word_Document1.docx"/><Relationship Id="rId10" Type="http://schemas.openxmlformats.org/officeDocument/2006/relationships/image" Target="../media/image7.png"/><Relationship Id="rId4" Type="http://schemas.openxmlformats.org/officeDocument/2006/relationships/hyperlink" Target="https://github.com/cdcepi/zika" TargetMode="External"/><Relationship Id="rId9" Type="http://schemas.openxmlformats.org/officeDocument/2006/relationships/image" Target="../media/image6.png"/><Relationship Id="rId1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rgbClr val="FF6600">
                <a:alpha val="40000"/>
              </a:srgbClr>
            </a:gs>
            <a:gs pos="0">
              <a:srgbClr val="660000"/>
            </a:gs>
            <a:gs pos="100000">
              <a:srgbClr val="660000"/>
            </a:gs>
          </a:gsLst>
          <a:lin ang="2700000" scaled="1"/>
          <a:tileRect/>
        </a:gradFill>
        <a:effectLst/>
      </p:bgPr>
    </p:bg>
    <p:spTree>
      <p:nvGrpSpPr>
        <p:cNvPr id="1" name=""/>
        <p:cNvGrpSpPr/>
        <p:nvPr/>
      </p:nvGrpSpPr>
      <p:grpSpPr>
        <a:xfrm>
          <a:off x="0" y="0"/>
          <a:ext cx="0" cy="0"/>
          <a:chOff x="0" y="0"/>
          <a:chExt cx="0" cy="0"/>
        </a:xfrm>
      </p:grpSpPr>
      <p:sp>
        <p:nvSpPr>
          <p:cNvPr id="27" name="AutoShape 30"/>
          <p:cNvSpPr>
            <a:spLocks noChangeArrowheads="1"/>
          </p:cNvSpPr>
          <p:nvPr/>
        </p:nvSpPr>
        <p:spPr bwMode="auto">
          <a:xfrm>
            <a:off x="29428440" y="5715001"/>
            <a:ext cx="13776960" cy="15544799"/>
          </a:xfrm>
          <a:prstGeom prst="roundRect">
            <a:avLst>
              <a:gd name="adj" fmla="val 7000"/>
            </a:avLst>
          </a:prstGeom>
          <a:solidFill>
            <a:schemeClr val="bg1"/>
          </a:solidFill>
          <a:ln w="9525">
            <a:solidFill>
              <a:schemeClr val="tx1"/>
            </a:solidFill>
            <a:round/>
            <a:headEnd/>
            <a:tailEnd/>
          </a:ln>
          <a:effectLst/>
        </p:spPr>
        <p:txBody>
          <a:bodyPr wrap="square" anchor="t"/>
          <a:lstStyle/>
          <a:p>
            <a:pPr algn="just">
              <a:spcAft>
                <a:spcPts val="400"/>
              </a:spcAft>
            </a:pPr>
            <a:r>
              <a:rPr lang="en-US" sz="5600" dirty="0" smtClean="0">
                <a:solidFill>
                  <a:prstClr val="black"/>
                </a:solidFill>
              </a:rPr>
              <a:t> </a:t>
            </a:r>
            <a:endParaRPr lang="en-US" sz="5600" dirty="0">
              <a:solidFill>
                <a:prstClr val="black"/>
              </a:solidFill>
            </a:endParaRPr>
          </a:p>
          <a:p>
            <a:pPr algn="just">
              <a:spcAft>
                <a:spcPts val="400"/>
              </a:spcAft>
            </a:pPr>
            <a:r>
              <a:rPr lang="en-US" sz="3600" b="1" dirty="0" smtClean="0">
                <a:solidFill>
                  <a:prstClr val="black"/>
                </a:solidFill>
              </a:rPr>
              <a:t>Motivation</a:t>
            </a:r>
            <a:endParaRPr lang="en-US" sz="3600" b="1" dirty="0">
              <a:solidFill>
                <a:prstClr val="black"/>
              </a:solidFill>
            </a:endParaRPr>
          </a:p>
          <a:p>
            <a:pPr algn="just">
              <a:spcAft>
                <a:spcPts val="400"/>
              </a:spcAft>
            </a:pPr>
            <a:r>
              <a:rPr lang="en-US" sz="2800" dirty="0" smtClean="0">
                <a:solidFill>
                  <a:prstClr val="black"/>
                </a:solidFill>
              </a:rPr>
              <a:t>Following the example set by Dr. Caitlin Rivers during the 2014 West Africa Ebola epidemic, we are working with the CDC to centralize access to epidemiological data via a public download and visualization portal. In doing so, we seek to reduce barriers to entry and better coordinate outbreak response efforts.</a:t>
            </a: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just">
              <a:spcAft>
                <a:spcPts val="400"/>
              </a:spcAft>
            </a:pPr>
            <a:endParaRPr lang="en-US" sz="2800" dirty="0" smtClean="0">
              <a:solidFill>
                <a:prstClr val="black"/>
              </a:solidFill>
            </a:endParaRPr>
          </a:p>
          <a:p>
            <a:pPr algn="just">
              <a:spcAft>
                <a:spcPts val="400"/>
              </a:spcAft>
            </a:pPr>
            <a:endParaRPr lang="en-US" sz="2800" dirty="0">
              <a:solidFill>
                <a:prstClr val="black"/>
              </a:solidFill>
            </a:endParaRPr>
          </a:p>
          <a:p>
            <a:pPr algn="ctr">
              <a:spcAft>
                <a:spcPts val="400"/>
              </a:spcAft>
            </a:pPr>
            <a:r>
              <a:rPr lang="en-US" sz="2400" u="sng" dirty="0" smtClean="0">
                <a:solidFill>
                  <a:srgbClr val="3366FF"/>
                </a:solidFill>
              </a:rPr>
              <a:t>https://chendaniely.shinyapps.io/zika_cdc_dashboard</a:t>
            </a:r>
          </a:p>
          <a:p>
            <a:pPr algn="just">
              <a:spcAft>
                <a:spcPts val="400"/>
              </a:spcAft>
            </a:pPr>
            <a:r>
              <a:rPr lang="en-US" sz="3600" b="1" dirty="0" smtClean="0">
                <a:solidFill>
                  <a:prstClr val="black"/>
                </a:solidFill>
              </a:rPr>
              <a:t>Methods</a:t>
            </a:r>
          </a:p>
          <a:p>
            <a:pPr algn="just">
              <a:spcAft>
                <a:spcPts val="400"/>
              </a:spcAft>
            </a:pPr>
            <a:r>
              <a:rPr lang="en-US" sz="2800" dirty="0" smtClean="0"/>
              <a:t>The dashboard was designed to further facilitate access to data gathered through a CDC led effort to crowd source the digitization of the many Ministries of Health provided data (often provided in PDF form).  The dashboard consolidates the data on the </a:t>
            </a:r>
            <a:r>
              <a:rPr lang="en-US" sz="2800" dirty="0" err="1" smtClean="0"/>
              <a:t>GitHub</a:t>
            </a:r>
            <a:r>
              <a:rPr lang="en-US" sz="2800" smtClean="0"/>
              <a:t> repository: </a:t>
            </a:r>
            <a:r>
              <a:rPr lang="en-US" sz="2800" u="sng" dirty="0" smtClean="0">
                <a:hlinkClick r:id="rId4"/>
              </a:rPr>
              <a:t>github.com/cdcepi/zika</a:t>
            </a:r>
            <a:r>
              <a:rPr lang="en-US" sz="2800" dirty="0" smtClean="0"/>
              <a:t>.  The dashboard combines 100s of individual files and provides summary statistics (frequencies and time series) across the natural groupings of the available data (count type, geographic area, dates, etc.).  A central ”Download” button is provided to facilitate the sharing of this data.</a:t>
            </a:r>
          </a:p>
          <a:p>
            <a:pPr algn="just">
              <a:spcAft>
                <a:spcPts val="400"/>
              </a:spcAft>
            </a:pPr>
            <a:r>
              <a:rPr lang="en-US" sz="3600" b="1" dirty="0" smtClean="0">
                <a:solidFill>
                  <a:prstClr val="black"/>
                </a:solidFill>
              </a:rPr>
              <a:t>Results</a:t>
            </a:r>
          </a:p>
          <a:p>
            <a:pPr algn="just">
              <a:spcAft>
                <a:spcPts val="400"/>
              </a:spcAft>
            </a:pPr>
            <a:r>
              <a:rPr lang="en-US" sz="2800" dirty="0" smtClean="0">
                <a:solidFill>
                  <a:prstClr val="black"/>
                </a:solidFill>
              </a:rPr>
              <a:t>A public, open data portal was created allowing users to visualize, spot check, and download the cleaned data stored within the CDC and </a:t>
            </a:r>
            <a:r>
              <a:rPr lang="en-US" sz="2800" dirty="0" err="1" smtClean="0">
                <a:solidFill>
                  <a:prstClr val="black"/>
                </a:solidFill>
              </a:rPr>
              <a:t>Buzzfeed</a:t>
            </a:r>
            <a:r>
              <a:rPr lang="en-US" sz="2800" dirty="0" smtClean="0">
                <a:solidFill>
                  <a:prstClr val="black"/>
                </a:solidFill>
              </a:rPr>
              <a:t> repositories.</a:t>
            </a:r>
            <a:endParaRPr lang="en-US" sz="2800" dirty="0">
              <a:solidFill>
                <a:prstClr val="black"/>
              </a:solidFill>
            </a:endParaRPr>
          </a:p>
        </p:txBody>
      </p:sp>
      <p:sp>
        <p:nvSpPr>
          <p:cNvPr id="28" name="AutoShape 29"/>
          <p:cNvSpPr>
            <a:spLocks noChangeArrowheads="1"/>
          </p:cNvSpPr>
          <p:nvPr/>
        </p:nvSpPr>
        <p:spPr bwMode="auto">
          <a:xfrm>
            <a:off x="15057120" y="5715000"/>
            <a:ext cx="13776960" cy="26517600"/>
          </a:xfrm>
          <a:prstGeom prst="roundRect">
            <a:avLst>
              <a:gd name="adj" fmla="val 7000"/>
            </a:avLst>
          </a:prstGeom>
          <a:solidFill>
            <a:schemeClr val="bg1"/>
          </a:solidFill>
          <a:ln w="9525">
            <a:solidFill>
              <a:schemeClr val="tx1"/>
            </a:solidFill>
            <a:round/>
            <a:headEnd/>
            <a:tailEnd/>
          </a:ln>
          <a:effectLst/>
        </p:spPr>
        <p:txBody>
          <a:bodyPr wrap="square" anchor="t"/>
          <a:lstStyle/>
          <a:p>
            <a:pPr algn="just">
              <a:spcAft>
                <a:spcPts val="400"/>
              </a:spcAft>
            </a:pPr>
            <a:endParaRPr lang="en-US" sz="5600" dirty="0" smtClean="0">
              <a:solidFill>
                <a:prstClr val="black"/>
              </a:solidFill>
            </a:endParaRPr>
          </a:p>
          <a:p>
            <a:pPr algn="just">
              <a:spcAft>
                <a:spcPts val="400"/>
              </a:spcAft>
            </a:pPr>
            <a:r>
              <a:rPr lang="en-US" sz="3600" b="1" dirty="0" smtClean="0">
                <a:solidFill>
                  <a:prstClr val="black"/>
                </a:solidFill>
              </a:rPr>
              <a:t>Motivation</a:t>
            </a:r>
          </a:p>
          <a:p>
            <a:pPr algn="just">
              <a:spcAft>
                <a:spcPts val="400"/>
              </a:spcAft>
            </a:pPr>
            <a:r>
              <a:rPr lang="en-US" sz="2800" dirty="0" smtClean="0">
                <a:solidFill>
                  <a:prstClr val="black"/>
                </a:solidFill>
              </a:rPr>
              <a:t>A travel network and exposure map were needed in order to describe the rates of localized exposure of susceptible humans to infected mosquitos and the degree to which human travel drove the spatiotemporal spread of </a:t>
            </a:r>
            <a:r>
              <a:rPr lang="en-US" sz="2800" dirty="0" err="1" smtClean="0">
                <a:solidFill>
                  <a:prstClr val="black"/>
                </a:solidFill>
              </a:rPr>
              <a:t>Zika</a:t>
            </a:r>
            <a:r>
              <a:rPr lang="en-US" sz="2800" dirty="0" smtClean="0">
                <a:solidFill>
                  <a:prstClr val="black"/>
                </a:solidFill>
              </a:rPr>
              <a:t>.</a:t>
            </a:r>
            <a:endParaRPr lang="en-US" sz="2800" dirty="0">
              <a:solidFill>
                <a:prstClr val="black"/>
              </a:solidFill>
            </a:endParaRPr>
          </a:p>
          <a:p>
            <a:pPr algn="just">
              <a:spcAft>
                <a:spcPts val="400"/>
              </a:spcAft>
            </a:pPr>
            <a:r>
              <a:rPr lang="en-US" sz="3600" b="1" dirty="0" smtClean="0">
                <a:solidFill>
                  <a:prstClr val="black"/>
                </a:solidFill>
              </a:rPr>
              <a:t>Gravity Model Travel Network</a:t>
            </a:r>
          </a:p>
          <a:p>
            <a:pPr algn="just">
              <a:spcAft>
                <a:spcPts val="400"/>
              </a:spcAft>
            </a:pPr>
            <a:r>
              <a:rPr lang="en-US" sz="2800" dirty="0" smtClean="0"/>
              <a:t>The travel network was stitched together with data from </a:t>
            </a:r>
            <a:r>
              <a:rPr lang="en-US" sz="2800" dirty="0" err="1" smtClean="0"/>
              <a:t>OpenStreetMap</a:t>
            </a:r>
            <a:r>
              <a:rPr lang="en-US" sz="2800" dirty="0" smtClean="0"/>
              <a:t>, the ADC World Map Digital Atlas, and a hydrographic network of the Amazon river and her tributaries from SO-HYBAM. The latter is necessary because many parts of the rain forest are not accessible by road.</a:t>
            </a:r>
          </a:p>
          <a:p>
            <a:pPr algn="just">
              <a:spcAft>
                <a:spcPts val="400"/>
              </a:spcAft>
            </a:pPr>
            <a:r>
              <a:rPr lang="en-US" sz="2800" dirty="0" smtClean="0"/>
              <a:t>We </a:t>
            </a:r>
            <a:r>
              <a:rPr lang="en-US" sz="2800" dirty="0"/>
              <a:t>then found population weighted centroids for each patch, calculated </a:t>
            </a:r>
            <a:r>
              <a:rPr lang="en-US" sz="2800" dirty="0" smtClean="0"/>
              <a:t>the </a:t>
            </a:r>
            <a:r>
              <a:rPr lang="en-US" sz="2800" dirty="0"/>
              <a:t>network travel time between them, and fit to these </a:t>
            </a:r>
            <a:r>
              <a:rPr lang="en-US" sz="2800" dirty="0" smtClean="0"/>
              <a:t>data </a:t>
            </a:r>
            <a:r>
              <a:rPr lang="en-US" sz="2800" dirty="0"/>
              <a:t>a </a:t>
            </a:r>
            <a:r>
              <a:rPr lang="en-US" sz="2800" dirty="0" smtClean="0"/>
              <a:t>generalized </a:t>
            </a:r>
            <a:r>
              <a:rPr lang="en-US" sz="2800" dirty="0"/>
              <a:t>non-linear Poisson model trained on known bus transit f</a:t>
            </a:r>
            <a:r>
              <a:rPr lang="en-US" sz="2800" dirty="0" smtClean="0"/>
              <a:t>igures </a:t>
            </a:r>
            <a:r>
              <a:rPr lang="en-US" sz="2800" dirty="0"/>
              <a:t>from the Brazilian National Land Travel Agency</a:t>
            </a:r>
            <a:r>
              <a:rPr lang="en-US" sz="2800" dirty="0" smtClean="0"/>
              <a:t>.</a:t>
            </a:r>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b="1" dirty="0"/>
          </a:p>
          <a:p>
            <a:pPr algn="just">
              <a:spcAft>
                <a:spcPts val="400"/>
              </a:spcAft>
            </a:pPr>
            <a:endParaRPr lang="en-US" sz="2800" b="1" dirty="0"/>
          </a:p>
          <a:p>
            <a:pPr algn="just">
              <a:spcAft>
                <a:spcPts val="400"/>
              </a:spcAft>
            </a:pPr>
            <a:endParaRPr lang="en-US" sz="2800" b="1" dirty="0"/>
          </a:p>
          <a:p>
            <a:pPr algn="just">
              <a:spcAft>
                <a:spcPts val="400"/>
              </a:spcAft>
            </a:pPr>
            <a:endParaRPr lang="en-US" sz="2800" b="1" dirty="0"/>
          </a:p>
          <a:p>
            <a:pPr algn="just">
              <a:spcAft>
                <a:spcPts val="400"/>
              </a:spcAft>
            </a:pPr>
            <a:endParaRPr lang="en-US" sz="3600" b="1" dirty="0" smtClean="0"/>
          </a:p>
          <a:p>
            <a:pPr algn="just">
              <a:spcAft>
                <a:spcPts val="400"/>
              </a:spcAft>
            </a:pPr>
            <a:endParaRPr lang="en-US" sz="4400" b="1" dirty="0"/>
          </a:p>
          <a:p>
            <a:pPr algn="just">
              <a:spcAft>
                <a:spcPts val="400"/>
              </a:spcAft>
            </a:pPr>
            <a:r>
              <a:rPr lang="en-US" sz="3600" b="1" dirty="0" smtClean="0"/>
              <a:t>Ecological </a:t>
            </a:r>
            <a:r>
              <a:rPr lang="en-US" sz="3600" b="1" dirty="0" smtClean="0"/>
              <a:t>Niche Model Exposure Mapping</a:t>
            </a:r>
          </a:p>
          <a:p>
            <a:pPr algn="just">
              <a:spcAft>
                <a:spcPts val="400"/>
              </a:spcAft>
            </a:pPr>
            <a:r>
              <a:rPr lang="en-US" sz="2800" dirty="0" smtClean="0"/>
              <a:t>To estimate the number of individuals in each patch bitten by mosquitoes we combined environmental niche models of </a:t>
            </a:r>
            <a:r>
              <a:rPr lang="en-US" sz="2800" i="1" dirty="0" err="1" smtClean="0"/>
              <a:t>Aedes</a:t>
            </a:r>
            <a:r>
              <a:rPr lang="en-US" sz="2800" i="1" dirty="0" smtClean="0"/>
              <a:t> </a:t>
            </a:r>
            <a:r>
              <a:rPr lang="en-US" sz="2800" i="1" dirty="0" err="1" smtClean="0"/>
              <a:t>albopictus</a:t>
            </a:r>
            <a:r>
              <a:rPr lang="en-US" sz="2800" i="1" dirty="0" smtClean="0"/>
              <a:t> </a:t>
            </a:r>
            <a:r>
              <a:rPr lang="en-US" sz="2800" dirty="0" smtClean="0"/>
              <a:t>and </a:t>
            </a:r>
            <a:r>
              <a:rPr lang="en-US" sz="2800" i="1" dirty="0" err="1" smtClean="0"/>
              <a:t>Aedes</a:t>
            </a:r>
            <a:r>
              <a:rPr lang="en-US" sz="2800" i="1" dirty="0" smtClean="0"/>
              <a:t> </a:t>
            </a:r>
            <a:r>
              <a:rPr lang="en-US" sz="2800" i="1" dirty="0" err="1" smtClean="0"/>
              <a:t>aegypti</a:t>
            </a:r>
            <a:r>
              <a:rPr lang="en-US" sz="2800" i="1" dirty="0" smtClean="0"/>
              <a:t>, </a:t>
            </a:r>
            <a:r>
              <a:rPr lang="en-US" sz="2800" dirty="0" smtClean="0"/>
              <a:t>then overlaid the output with population data from </a:t>
            </a:r>
            <a:r>
              <a:rPr lang="en-US" sz="2800" dirty="0" err="1" smtClean="0"/>
              <a:t>LandScan</a:t>
            </a:r>
            <a:r>
              <a:rPr lang="en-US" sz="2800" dirty="0" smtClean="0"/>
              <a:t> </a:t>
            </a:r>
            <a:r>
              <a:rPr lang="en-US" sz="2800" dirty="0" smtClean="0"/>
              <a:t>2014. This is significant to the transmission dynamic because urban areas are not always inundated with mosquitoes. </a:t>
            </a:r>
            <a:endParaRPr lang="en-US" sz="1200" b="1" dirty="0" smtClean="0"/>
          </a:p>
          <a:p>
            <a:pPr algn="just">
              <a:spcAft>
                <a:spcPts val="400"/>
              </a:spcAft>
            </a:pPr>
            <a:r>
              <a:rPr lang="en-US" sz="3600" b="1" dirty="0" smtClean="0"/>
              <a:t>Spatial </a:t>
            </a:r>
            <a:r>
              <a:rPr lang="en-US" sz="3600" b="1" dirty="0" smtClean="0"/>
              <a:t>Simulation Results</a:t>
            </a:r>
          </a:p>
          <a:p>
            <a:pPr algn="just">
              <a:spcAft>
                <a:spcPts val="400"/>
              </a:spcAft>
            </a:pPr>
            <a:r>
              <a:rPr lang="en-US" sz="2800" dirty="0" smtClean="0"/>
              <a:t>The gravity model was used to project the dispersal of human infection for an epidemic using the calibrated transmission model parameters across the 27 states of Brazil. </a:t>
            </a:r>
          </a:p>
          <a:p>
            <a:pPr algn="just">
              <a:spcAft>
                <a:spcPts val="400"/>
              </a:spcAft>
            </a:pPr>
            <a:endParaRPr lang="en-US" sz="3600" b="1" dirty="0" smtClean="0"/>
          </a:p>
          <a:p>
            <a:pPr algn="just">
              <a:spcAft>
                <a:spcPts val="400"/>
              </a:spcAft>
            </a:pPr>
            <a:endParaRPr lang="en-US" sz="3600" b="1" dirty="0"/>
          </a:p>
          <a:p>
            <a:pPr algn="just">
              <a:spcAft>
                <a:spcPts val="400"/>
              </a:spcAft>
            </a:pPr>
            <a:endParaRPr lang="en-US" sz="3600" b="1" dirty="0" smtClean="0"/>
          </a:p>
          <a:p>
            <a:pPr algn="just">
              <a:spcAft>
                <a:spcPts val="400"/>
              </a:spcAft>
            </a:pPr>
            <a:endParaRPr lang="en-US" sz="3600" b="1" dirty="0"/>
          </a:p>
          <a:p>
            <a:pPr algn="just">
              <a:spcAft>
                <a:spcPts val="400"/>
              </a:spcAft>
            </a:pPr>
            <a:endParaRPr lang="en-US" sz="3600" b="1" dirty="0" smtClean="0"/>
          </a:p>
          <a:p>
            <a:pPr algn="just">
              <a:spcAft>
                <a:spcPts val="400"/>
              </a:spcAft>
            </a:pPr>
            <a:endParaRPr lang="en-US" sz="3600" b="1" dirty="0"/>
          </a:p>
          <a:p>
            <a:pPr algn="just">
              <a:spcAft>
                <a:spcPts val="400"/>
              </a:spcAft>
            </a:pPr>
            <a:endParaRPr lang="en-US" sz="3600" b="1" dirty="0" smtClean="0"/>
          </a:p>
          <a:p>
            <a:pPr algn="just">
              <a:spcAft>
                <a:spcPts val="400"/>
              </a:spcAft>
            </a:pPr>
            <a:r>
              <a:rPr lang="en-US" sz="3600" b="1" dirty="0" smtClean="0"/>
              <a:t>Conclusion</a:t>
            </a:r>
            <a:endParaRPr lang="en-US" sz="3600" b="1" dirty="0"/>
          </a:p>
          <a:p>
            <a:pPr algn="just">
              <a:spcAft>
                <a:spcPts val="400"/>
              </a:spcAft>
            </a:pPr>
            <a:r>
              <a:rPr lang="en-US" sz="2800" dirty="0"/>
              <a:t>The </a:t>
            </a:r>
            <a:r>
              <a:rPr lang="en-US" sz="2800" dirty="0" smtClean="0"/>
              <a:t>gravity model emergence </a:t>
            </a:r>
            <a:r>
              <a:rPr lang="en-US" sz="2800" dirty="0"/>
              <a:t>sequence closely followed that predicted by bus </a:t>
            </a:r>
            <a:r>
              <a:rPr lang="en-US" sz="2800" dirty="0" smtClean="0"/>
              <a:t>travel models and was able to account </a:t>
            </a:r>
            <a:r>
              <a:rPr lang="en-US" sz="2800" dirty="0"/>
              <a:t>for remote regions with limited or no established </a:t>
            </a:r>
            <a:r>
              <a:rPr lang="en-US" sz="2800" dirty="0" smtClean="0"/>
              <a:t>roads. Future work will apply </a:t>
            </a:r>
            <a:r>
              <a:rPr lang="en-US" sz="2800" dirty="0" err="1" smtClean="0"/>
              <a:t>EpiGrind’s</a:t>
            </a:r>
            <a:r>
              <a:rPr lang="en-US" sz="2800" dirty="0" smtClean="0"/>
              <a:t> self optimization to explore the seasonal effects of mosquito density and to calibrate the model’s emergence sequence to real world data.</a:t>
            </a:r>
          </a:p>
          <a:p>
            <a:pPr algn="just">
              <a:spcAft>
                <a:spcPts val="400"/>
              </a:spcAft>
            </a:pPr>
            <a:endParaRPr lang="en-US" sz="3600" b="1" dirty="0" smtClean="0">
              <a:solidFill>
                <a:prstClr val="black"/>
              </a:solidFill>
            </a:endParaRPr>
          </a:p>
        </p:txBody>
      </p:sp>
      <p:sp>
        <p:nvSpPr>
          <p:cNvPr id="30" name="AutoShape 4"/>
          <p:cNvSpPr>
            <a:spLocks noChangeArrowheads="1"/>
          </p:cNvSpPr>
          <p:nvPr/>
        </p:nvSpPr>
        <p:spPr bwMode="auto">
          <a:xfrm>
            <a:off x="609600" y="5715000"/>
            <a:ext cx="13776960" cy="26517600"/>
          </a:xfrm>
          <a:prstGeom prst="roundRect">
            <a:avLst>
              <a:gd name="adj" fmla="val 7000"/>
            </a:avLst>
          </a:prstGeom>
          <a:solidFill>
            <a:schemeClr val="bg1"/>
          </a:solidFill>
          <a:ln w="9525">
            <a:solidFill>
              <a:schemeClr val="tx1"/>
            </a:solidFill>
            <a:round/>
            <a:headEnd/>
            <a:tailEnd/>
          </a:ln>
          <a:effectLst/>
        </p:spPr>
        <p:txBody>
          <a:bodyPr wrap="square" anchor="t"/>
          <a:lstStyle/>
          <a:p>
            <a:pPr algn="just">
              <a:spcAft>
                <a:spcPts val="400"/>
              </a:spcAft>
            </a:pPr>
            <a:endParaRPr lang="en-US" sz="5600" dirty="0" smtClean="0">
              <a:solidFill>
                <a:prstClr val="black"/>
              </a:solidFill>
            </a:endParaRPr>
          </a:p>
          <a:p>
            <a:pPr algn="just">
              <a:spcAft>
                <a:spcPts val="400"/>
              </a:spcAft>
            </a:pPr>
            <a:r>
              <a:rPr lang="en-US" sz="3600" b="1" dirty="0">
                <a:solidFill>
                  <a:prstClr val="black"/>
                </a:solidFill>
              </a:rPr>
              <a:t>Motivation</a:t>
            </a:r>
          </a:p>
          <a:p>
            <a:pPr algn="just">
              <a:spcAft>
                <a:spcPts val="400"/>
              </a:spcAft>
            </a:pPr>
            <a:r>
              <a:rPr lang="en-US" sz="2800" dirty="0" smtClean="0"/>
              <a:t>EpiGrind was developed to provide an open source solution to explore community-provided disease transmission models and to model the spread novel illness through geographic, </a:t>
            </a:r>
            <a:r>
              <a:rPr lang="en-US" sz="2800" dirty="0" err="1" smtClean="0"/>
              <a:t>metapopulation</a:t>
            </a:r>
            <a:r>
              <a:rPr lang="en-US" sz="2800" dirty="0" smtClean="0"/>
              <a:t> patch models.</a:t>
            </a:r>
            <a:endParaRPr lang="en-US" sz="2800" dirty="0"/>
          </a:p>
          <a:p>
            <a:pPr algn="just">
              <a:spcAft>
                <a:spcPts val="400"/>
              </a:spcAft>
            </a:pPr>
            <a:r>
              <a:rPr lang="en-US" sz="3600" b="1" dirty="0" smtClean="0"/>
              <a:t>Simulated Annealing Algorithm</a:t>
            </a:r>
            <a:endParaRPr lang="en-US" sz="3600" b="1" dirty="0"/>
          </a:p>
          <a:p>
            <a:pPr algn="just">
              <a:spcAft>
                <a:spcPts val="400"/>
              </a:spcAft>
            </a:pPr>
            <a:r>
              <a:rPr lang="en-US" sz="2800" dirty="0" smtClean="0"/>
              <a:t>EpiGrind uses python </a:t>
            </a:r>
            <a:r>
              <a:rPr lang="en-US" sz="2800" dirty="0" err="1" smtClean="0"/>
              <a:t>metaprogramming</a:t>
            </a:r>
            <a:r>
              <a:rPr lang="en-US" sz="2800" dirty="0" smtClean="0"/>
              <a:t> to insert functions of experimental variables into a base model for simulation execution and evaluation. These experimental variables are then iteratively searched over via a biologically inspired simulated annealing algorithm until candidate solutions are found that accurately predict the course of an epidemic.</a:t>
            </a:r>
          </a:p>
          <a:p>
            <a:pPr algn="just">
              <a:spcAft>
                <a:spcPts val="400"/>
              </a:spcAft>
            </a:pPr>
            <a:r>
              <a:rPr lang="en-US" sz="2800" dirty="0" smtClean="0"/>
              <a:t>With EpiGrind, one may use an existing disease transmission model as a a starting point to create novel models for emerging illnesses which better fit the available case data.</a:t>
            </a:r>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just">
              <a:spcAft>
                <a:spcPts val="400"/>
              </a:spcAft>
            </a:pPr>
            <a:endParaRPr lang="en-US" sz="2800" dirty="0"/>
          </a:p>
          <a:p>
            <a:pPr algn="just">
              <a:spcAft>
                <a:spcPts val="400"/>
              </a:spcAft>
            </a:pPr>
            <a:endParaRPr lang="en-US" sz="2800" dirty="0" smtClean="0"/>
          </a:p>
          <a:p>
            <a:pPr algn="just">
              <a:spcAft>
                <a:spcPts val="400"/>
              </a:spcAft>
            </a:pPr>
            <a:endParaRPr lang="en-US" sz="2800" dirty="0"/>
          </a:p>
          <a:p>
            <a:pPr algn="ctr">
              <a:spcAft>
                <a:spcPts val="400"/>
              </a:spcAft>
            </a:pPr>
            <a:endParaRPr lang="en-US" sz="2800" dirty="0"/>
          </a:p>
          <a:p>
            <a:pPr algn="ctr">
              <a:spcAft>
                <a:spcPts val="400"/>
              </a:spcAft>
            </a:pPr>
            <a:endParaRPr lang="en-US" sz="2800" dirty="0" smtClean="0"/>
          </a:p>
          <a:p>
            <a:pPr algn="ctr">
              <a:spcAft>
                <a:spcPts val="400"/>
              </a:spcAft>
            </a:pPr>
            <a:r>
              <a:rPr lang="en-US" sz="2400" dirty="0" smtClean="0"/>
              <a:t>*Dengue and </a:t>
            </a:r>
            <a:r>
              <a:rPr lang="en-US" sz="2400" dirty="0" err="1" smtClean="0"/>
              <a:t>Chikungunya</a:t>
            </a:r>
            <a:r>
              <a:rPr lang="en-US" sz="2400" dirty="0" smtClean="0"/>
              <a:t> Model Parameters taken from “A </a:t>
            </a:r>
            <a:r>
              <a:rPr lang="en-US" sz="2400" dirty="0"/>
              <a:t>network-patch methodology for adapting agent-based models for directly transmitted disease to mosquito-borne </a:t>
            </a:r>
            <a:r>
              <a:rPr lang="en-US" sz="2400" dirty="0" smtClean="0"/>
              <a:t>disease” (</a:t>
            </a:r>
            <a:r>
              <a:rPr lang="en-US" sz="2400" dirty="0" err="1" smtClean="0"/>
              <a:t>Manore</a:t>
            </a:r>
            <a:r>
              <a:rPr lang="en-US" sz="2400" dirty="0" smtClean="0"/>
              <a:t> et al., 2015). </a:t>
            </a:r>
          </a:p>
          <a:p>
            <a:pPr algn="ctr">
              <a:spcAft>
                <a:spcPts val="400"/>
              </a:spcAft>
            </a:pPr>
            <a:endParaRPr lang="en-US" sz="2400" b="1" dirty="0" smtClean="0">
              <a:solidFill>
                <a:prstClr val="black"/>
              </a:solidFill>
            </a:endParaRPr>
          </a:p>
          <a:p>
            <a:pPr algn="just">
              <a:spcAft>
                <a:spcPts val="400"/>
              </a:spcAft>
            </a:pPr>
            <a:r>
              <a:rPr lang="en-US" sz="3600" b="1" dirty="0" smtClean="0">
                <a:solidFill>
                  <a:prstClr val="black"/>
                </a:solidFill>
              </a:rPr>
              <a:t>Results</a:t>
            </a:r>
            <a:endParaRPr lang="en-US" sz="3600" b="1" dirty="0">
              <a:solidFill>
                <a:prstClr val="black"/>
              </a:solidFill>
            </a:endParaRPr>
          </a:p>
          <a:p>
            <a:pPr lvl="0" algn="just">
              <a:spcAft>
                <a:spcPts val="400"/>
              </a:spcAft>
            </a:pPr>
            <a:r>
              <a:rPr lang="en" sz="2800" dirty="0" smtClean="0"/>
              <a:t>Using </a:t>
            </a:r>
            <a:r>
              <a:rPr lang="en" sz="2800" dirty="0"/>
              <a:t>data from June </a:t>
            </a:r>
            <a:r>
              <a:rPr lang="en" sz="2800" dirty="0" smtClean="0"/>
              <a:t>23</a:t>
            </a:r>
            <a:r>
              <a:rPr lang="en" sz="2800" baseline="30000" dirty="0" smtClean="0"/>
              <a:t>rd</a:t>
            </a:r>
            <a:r>
              <a:rPr lang="en" sz="2800" dirty="0" smtClean="0"/>
              <a:t>, </a:t>
            </a:r>
            <a:r>
              <a:rPr lang="en" sz="2800" dirty="0"/>
              <a:t>2015 to February </a:t>
            </a:r>
            <a:r>
              <a:rPr lang="en" sz="2800" dirty="0" smtClean="0"/>
              <a:t>12</a:t>
            </a:r>
            <a:r>
              <a:rPr lang="en" sz="2800" baseline="30000" dirty="0" smtClean="0"/>
              <a:t>th</a:t>
            </a:r>
            <a:r>
              <a:rPr lang="en" sz="2800" dirty="0" smtClean="0"/>
              <a:t>, </a:t>
            </a:r>
            <a:r>
              <a:rPr lang="en" sz="2800" dirty="0"/>
              <a:t>2016 and projecting 12 weeks into the future, we </a:t>
            </a:r>
            <a:r>
              <a:rPr lang="en" sz="2800" dirty="0" smtClean="0"/>
              <a:t>predict </a:t>
            </a:r>
            <a:r>
              <a:rPr lang="en" sz="2800" dirty="0"/>
              <a:t>274,323 cases in Brazil by May </a:t>
            </a:r>
            <a:r>
              <a:rPr lang="en" sz="2800" dirty="0" smtClean="0"/>
              <a:t>6</a:t>
            </a:r>
            <a:r>
              <a:rPr lang="en" sz="2800" baseline="30000" dirty="0" smtClean="0"/>
              <a:t>th</a:t>
            </a:r>
            <a:r>
              <a:rPr lang="en" sz="2800" dirty="0" smtClean="0"/>
              <a:t>, </a:t>
            </a:r>
            <a:r>
              <a:rPr lang="en" sz="2800" dirty="0"/>
              <a:t>2016 and 371,660 cases by June </a:t>
            </a:r>
            <a:r>
              <a:rPr lang="en" sz="2800" dirty="0" smtClean="0"/>
              <a:t>3</a:t>
            </a:r>
            <a:r>
              <a:rPr lang="en" sz="2800" baseline="30000" dirty="0" smtClean="0"/>
              <a:t>rd</a:t>
            </a:r>
            <a:r>
              <a:rPr lang="en-US" sz="2800" dirty="0" smtClean="0"/>
              <a:t>. The calibrated </a:t>
            </a:r>
            <a:r>
              <a:rPr lang="en-US" sz="2800" dirty="0" err="1" smtClean="0"/>
              <a:t>Zika</a:t>
            </a:r>
            <a:r>
              <a:rPr lang="en-US" sz="2800" dirty="0" smtClean="0"/>
              <a:t> model suggested a significantly longer human to mosquito infectious stage than seen in </a:t>
            </a:r>
            <a:r>
              <a:rPr lang="en-US" sz="2800" dirty="0" err="1" smtClean="0"/>
              <a:t>Manore</a:t>
            </a:r>
            <a:r>
              <a:rPr lang="en-US" sz="2800" dirty="0" smtClean="0"/>
              <a:t> et </a:t>
            </a:r>
            <a:r>
              <a:rPr lang="en-US" sz="2800" dirty="0" err="1" smtClean="0"/>
              <a:t>al’s</a:t>
            </a:r>
            <a:r>
              <a:rPr lang="en-US" sz="2800" dirty="0" smtClean="0"/>
              <a:t> Dengue and </a:t>
            </a:r>
            <a:r>
              <a:rPr lang="en-US" sz="2800" dirty="0" err="1" smtClean="0"/>
              <a:t>Chikungunya</a:t>
            </a:r>
            <a:r>
              <a:rPr lang="en-US" sz="2800" dirty="0" smtClean="0"/>
              <a:t> models as well as in increased mosquito death rate. </a:t>
            </a:r>
          </a:p>
          <a:p>
            <a:pPr lvl="0" algn="just">
              <a:spcAft>
                <a:spcPts val="400"/>
              </a:spcAft>
            </a:pPr>
            <a:r>
              <a:rPr lang="en-US" sz="2800" dirty="0" smtClean="0"/>
              <a:t>Analysis of model accuracy vs. length of training set showed that 2 stage optimization runs were not necessarily more accurate than single stage runs and that reasonable predictions could be made using roughly 2/3rds of the calibration curve.</a:t>
            </a:r>
          </a:p>
          <a:p>
            <a:pPr lvl="0" algn="just">
              <a:spcAft>
                <a:spcPts val="400"/>
              </a:spcAft>
            </a:pPr>
            <a:r>
              <a:rPr lang="en-US" sz="2800" dirty="0" smtClean="0"/>
              <a:t>Comparison to Dengue models suggested a 1.34% detection rate of </a:t>
            </a:r>
            <a:r>
              <a:rPr lang="en-US" sz="2800" dirty="0" err="1" smtClean="0"/>
              <a:t>Zika</a:t>
            </a:r>
            <a:r>
              <a:rPr lang="en-US" sz="2800" dirty="0" smtClean="0"/>
              <a:t> infection in Brazil with only 6.74% of symptomatic cases receiving laboratory confirmation.</a:t>
            </a:r>
          </a:p>
          <a:p>
            <a:pPr lvl="0" algn="just">
              <a:spcAft>
                <a:spcPts val="400"/>
              </a:spcAft>
            </a:pPr>
            <a:endParaRPr lang="en-US" sz="2800" dirty="0"/>
          </a:p>
          <a:p>
            <a:pPr lvl="0" algn="just">
              <a:spcAft>
                <a:spcPts val="400"/>
              </a:spcAft>
            </a:pPr>
            <a:endParaRPr lang="en-US" sz="2800" dirty="0" smtClean="0"/>
          </a:p>
          <a:p>
            <a:pPr lvl="0" algn="just">
              <a:spcAft>
                <a:spcPts val="400"/>
              </a:spcAft>
            </a:pPr>
            <a:endParaRPr lang="en-US" sz="2800" dirty="0"/>
          </a:p>
          <a:p>
            <a:pPr lvl="0" algn="just">
              <a:spcAft>
                <a:spcPts val="400"/>
              </a:spcAft>
            </a:pPr>
            <a:endParaRPr lang="en-US" sz="2800" dirty="0" smtClean="0"/>
          </a:p>
          <a:p>
            <a:pPr lvl="0" algn="just">
              <a:spcAft>
                <a:spcPts val="400"/>
              </a:spcAft>
            </a:pPr>
            <a:endParaRPr lang="en-US" sz="2800" dirty="0"/>
          </a:p>
          <a:p>
            <a:pPr lvl="0" algn="just">
              <a:spcAft>
                <a:spcPts val="400"/>
              </a:spcAft>
            </a:pPr>
            <a:endParaRPr lang="en-US" sz="2800" dirty="0" smtClean="0"/>
          </a:p>
          <a:p>
            <a:pPr lvl="0" algn="just">
              <a:spcAft>
                <a:spcPts val="400"/>
              </a:spcAft>
            </a:pPr>
            <a:endParaRPr lang="en" sz="2800" dirty="0"/>
          </a:p>
          <a:p>
            <a:pPr algn="just">
              <a:spcAft>
                <a:spcPts val="400"/>
              </a:spcAft>
            </a:pPr>
            <a:endParaRPr lang="en-US" sz="2133" dirty="0">
              <a:solidFill>
                <a:prstClr val="black"/>
              </a:solidFill>
            </a:endParaRPr>
          </a:p>
          <a:p>
            <a:pPr algn="just">
              <a:spcAft>
                <a:spcPts val="400"/>
              </a:spcAft>
            </a:pPr>
            <a:endParaRPr lang="en-US" sz="2133" dirty="0" smtClean="0">
              <a:solidFill>
                <a:prstClr val="black"/>
              </a:solidFill>
            </a:endParaRPr>
          </a:p>
          <a:p>
            <a:pPr algn="just">
              <a:spcAft>
                <a:spcPts val="400"/>
              </a:spcAft>
            </a:pPr>
            <a:endParaRPr lang="en-US" sz="2133" dirty="0">
              <a:solidFill>
                <a:prstClr val="black"/>
              </a:solidFill>
            </a:endParaRPr>
          </a:p>
          <a:p>
            <a:pPr algn="just">
              <a:spcAft>
                <a:spcPts val="400"/>
              </a:spcAft>
            </a:pPr>
            <a:endParaRPr lang="en-US" sz="2133" dirty="0" smtClean="0">
              <a:solidFill>
                <a:prstClr val="black"/>
              </a:solidFill>
            </a:endParaRPr>
          </a:p>
          <a:p>
            <a:pPr algn="just">
              <a:spcAft>
                <a:spcPts val="400"/>
              </a:spcAft>
            </a:pPr>
            <a:endParaRPr lang="en-US" sz="2133" dirty="0">
              <a:solidFill>
                <a:prstClr val="black"/>
              </a:solidFill>
            </a:endParaRPr>
          </a:p>
          <a:p>
            <a:pPr algn="just">
              <a:spcAft>
                <a:spcPts val="400"/>
              </a:spcAft>
            </a:pPr>
            <a:endParaRPr lang="en-US" sz="2133" dirty="0">
              <a:solidFill>
                <a:prstClr val="black"/>
              </a:solidFill>
            </a:endParaRPr>
          </a:p>
          <a:p>
            <a:pPr algn="just">
              <a:spcAft>
                <a:spcPts val="400"/>
              </a:spcAft>
            </a:pPr>
            <a:endParaRPr lang="en-US" sz="2133" dirty="0" smtClean="0">
              <a:solidFill>
                <a:prstClr val="black"/>
              </a:solidFill>
            </a:endParaRPr>
          </a:p>
          <a:p>
            <a:pPr algn="just">
              <a:spcAft>
                <a:spcPts val="400"/>
              </a:spcAft>
            </a:pPr>
            <a:endParaRPr lang="en-US" sz="4000" dirty="0">
              <a:solidFill>
                <a:prstClr val="black"/>
              </a:solidFill>
            </a:endParaRPr>
          </a:p>
          <a:p>
            <a:pPr algn="just">
              <a:spcAft>
                <a:spcPts val="400"/>
              </a:spcAft>
            </a:pPr>
            <a:r>
              <a:rPr lang="en-US" sz="3600" b="1" dirty="0" smtClean="0"/>
              <a:t>Conclusion</a:t>
            </a:r>
            <a:endParaRPr lang="en-US" sz="3600" b="1" dirty="0">
              <a:solidFill>
                <a:prstClr val="black"/>
              </a:solidFill>
            </a:endParaRPr>
          </a:p>
          <a:p>
            <a:pPr lvl="0"/>
            <a:r>
              <a:rPr lang="en" sz="2800" dirty="0"/>
              <a:t>During this </a:t>
            </a:r>
            <a:r>
              <a:rPr lang="en" sz="2800" dirty="0" smtClean="0"/>
              <a:t>project </a:t>
            </a:r>
            <a:r>
              <a:rPr lang="en" sz="2800" dirty="0"/>
              <a:t>we constructed </a:t>
            </a:r>
            <a:r>
              <a:rPr lang="en" sz="2800" dirty="0" smtClean="0"/>
              <a:t>and</a:t>
            </a:r>
            <a:r>
              <a:rPr lang="en-US" sz="2800" dirty="0" smtClean="0"/>
              <a:t> deployed </a:t>
            </a:r>
            <a:r>
              <a:rPr lang="en" sz="2800" dirty="0" smtClean="0"/>
              <a:t>a </a:t>
            </a:r>
            <a:r>
              <a:rPr lang="en" sz="2800" dirty="0"/>
              <a:t>powerful, open source tool chain, allowing us to predict the course of an outbreak and allowing the community to directly build upon our </a:t>
            </a:r>
            <a:r>
              <a:rPr lang="en" sz="2800" dirty="0" smtClean="0"/>
              <a:t>efforts</a:t>
            </a:r>
            <a:r>
              <a:rPr lang="en-US" sz="2800" dirty="0" smtClean="0"/>
              <a:t>.</a:t>
            </a:r>
            <a:r>
              <a:rPr lang="en" sz="2800" dirty="0"/>
              <a:t> </a:t>
            </a:r>
            <a:r>
              <a:rPr lang="en-US" sz="2800" dirty="0" smtClean="0"/>
              <a:t>We ha</a:t>
            </a:r>
            <a:r>
              <a:rPr lang="en" sz="2800" dirty="0" smtClean="0"/>
              <a:t>ve </a:t>
            </a:r>
            <a:r>
              <a:rPr lang="en" sz="2800" dirty="0"/>
              <a:t>provided a sound rallying point for those with additional talents beyond our </a:t>
            </a:r>
            <a:r>
              <a:rPr lang="en" sz="2800" dirty="0" smtClean="0"/>
              <a:t>own</a:t>
            </a:r>
            <a:r>
              <a:rPr lang="en-US" sz="2800" dirty="0" smtClean="0"/>
              <a:t> via open data and open code</a:t>
            </a:r>
            <a:endParaRPr lang="en" sz="2800" dirty="0"/>
          </a:p>
          <a:p>
            <a:pPr lvl="0"/>
            <a:endParaRPr lang="en" sz="2800" dirty="0"/>
          </a:p>
        </p:txBody>
      </p:sp>
      <p:sp>
        <p:nvSpPr>
          <p:cNvPr id="32" name="Text Box 10"/>
          <p:cNvSpPr txBox="1">
            <a:spLocks noChangeArrowheads="1"/>
          </p:cNvSpPr>
          <p:nvPr/>
        </p:nvSpPr>
        <p:spPr bwMode="auto">
          <a:xfrm>
            <a:off x="16043910" y="5920195"/>
            <a:ext cx="11803380" cy="998071"/>
          </a:xfrm>
          <a:prstGeom prst="rect">
            <a:avLst/>
          </a:prstGeom>
          <a:noFill/>
          <a:ln w="9525">
            <a:noFill/>
            <a:miter lim="800000"/>
            <a:headEnd/>
            <a:tailEnd/>
          </a:ln>
          <a:effectLst/>
        </p:spPr>
        <p:txBody>
          <a:bodyPr wrap="square" lIns="74017" tIns="37009" rIns="74017" bIns="37009">
            <a:spAutoFit/>
          </a:bodyPr>
          <a:lstStyle/>
          <a:p>
            <a:pPr algn="ctr" defTabSz="3553795">
              <a:spcBef>
                <a:spcPct val="50000"/>
              </a:spcBef>
            </a:pPr>
            <a:r>
              <a:rPr lang="en-US" sz="6000" b="1" u="sng" dirty="0" smtClean="0"/>
              <a:t>Geographic Methods</a:t>
            </a:r>
            <a:endParaRPr lang="en-US" sz="6000" b="1" u="sng" dirty="0"/>
          </a:p>
        </p:txBody>
      </p:sp>
      <p:sp>
        <p:nvSpPr>
          <p:cNvPr id="33" name="Text Box 11"/>
          <p:cNvSpPr txBox="1">
            <a:spLocks noChangeArrowheads="1"/>
          </p:cNvSpPr>
          <p:nvPr/>
        </p:nvSpPr>
        <p:spPr bwMode="auto">
          <a:xfrm>
            <a:off x="30637903" y="5887538"/>
            <a:ext cx="11358033" cy="998071"/>
          </a:xfrm>
          <a:prstGeom prst="rect">
            <a:avLst/>
          </a:prstGeom>
          <a:noFill/>
          <a:ln w="9525">
            <a:noFill/>
            <a:miter lim="800000"/>
            <a:headEnd/>
            <a:tailEnd/>
          </a:ln>
          <a:effectLst/>
        </p:spPr>
        <p:txBody>
          <a:bodyPr wrap="square" lIns="74017" tIns="37009" rIns="74017" bIns="37009">
            <a:spAutoFit/>
          </a:bodyPr>
          <a:lstStyle/>
          <a:p>
            <a:pPr algn="ctr" defTabSz="3553795">
              <a:spcBef>
                <a:spcPct val="50000"/>
              </a:spcBef>
            </a:pPr>
            <a:r>
              <a:rPr lang="en-US" sz="6000" b="1" u="sng" dirty="0" smtClean="0"/>
              <a:t>Open Data Outreach</a:t>
            </a:r>
            <a:endParaRPr lang="en-US" sz="6000" b="1" u="sng" dirty="0"/>
          </a:p>
        </p:txBody>
      </p:sp>
      <p:sp>
        <p:nvSpPr>
          <p:cNvPr id="43" name="Text Box 42"/>
          <p:cNvSpPr txBox="1">
            <a:spLocks noChangeArrowheads="1"/>
          </p:cNvSpPr>
          <p:nvPr/>
        </p:nvSpPr>
        <p:spPr bwMode="auto">
          <a:xfrm>
            <a:off x="981075" y="5920195"/>
            <a:ext cx="13186411" cy="998071"/>
          </a:xfrm>
          <a:prstGeom prst="rect">
            <a:avLst/>
          </a:prstGeom>
          <a:noFill/>
          <a:ln w="9525">
            <a:noFill/>
            <a:miter lim="800000"/>
            <a:headEnd/>
            <a:tailEnd/>
          </a:ln>
          <a:effectLst/>
        </p:spPr>
        <p:txBody>
          <a:bodyPr wrap="square" lIns="74017" tIns="37009" rIns="74017" bIns="37009">
            <a:spAutoFit/>
          </a:bodyPr>
          <a:lstStyle/>
          <a:p>
            <a:pPr algn="ctr" defTabSz="3553795">
              <a:spcBef>
                <a:spcPct val="50000"/>
              </a:spcBef>
            </a:pPr>
            <a:r>
              <a:rPr lang="en-US" sz="6000" b="1" u="sng" dirty="0" smtClean="0"/>
              <a:t>Self Optimizing Transmission Models </a:t>
            </a:r>
            <a:endParaRPr lang="en-US" sz="6000" b="1" u="sng" dirty="0"/>
          </a:p>
        </p:txBody>
      </p:sp>
      <p:sp>
        <p:nvSpPr>
          <p:cNvPr id="17" name="AutoShape 30"/>
          <p:cNvSpPr>
            <a:spLocks noChangeArrowheads="1"/>
          </p:cNvSpPr>
          <p:nvPr/>
        </p:nvSpPr>
        <p:spPr bwMode="auto">
          <a:xfrm>
            <a:off x="29428440" y="31396836"/>
            <a:ext cx="13776960" cy="835764"/>
          </a:xfrm>
          <a:prstGeom prst="roundRect">
            <a:avLst>
              <a:gd name="adj" fmla="val 50000"/>
            </a:avLst>
          </a:prstGeom>
          <a:solidFill>
            <a:schemeClr val="bg1"/>
          </a:solidFill>
          <a:ln w="9525">
            <a:solidFill>
              <a:schemeClr val="tx1"/>
            </a:solidFill>
            <a:round/>
            <a:headEnd/>
            <a:tailEnd/>
          </a:ln>
          <a:effectLst/>
        </p:spPr>
        <p:txBody>
          <a:bodyPr wrap="square" anchor="ctr"/>
          <a:lstStyle/>
          <a:p>
            <a:pPr lvl="0" algn="ctr"/>
            <a:r>
              <a:rPr lang="en-US" sz="3200" dirty="0">
                <a:solidFill>
                  <a:prstClr val="black"/>
                </a:solidFill>
              </a:rPr>
              <a:t>http://</a:t>
            </a:r>
            <a:r>
              <a:rPr lang="en-US" sz="3200" dirty="0" err="1" smtClean="0">
                <a:solidFill>
                  <a:prstClr val="black"/>
                </a:solidFill>
              </a:rPr>
              <a:t>www.bi.vt.edu</a:t>
            </a:r>
            <a:r>
              <a:rPr lang="en-US" sz="3200" dirty="0">
                <a:solidFill>
                  <a:prstClr val="black"/>
                </a:solidFill>
              </a:rPr>
              <a:t>/ndssl      |     </a:t>
            </a:r>
            <a:r>
              <a:rPr lang="en-US" sz="3200" dirty="0" err="1" smtClean="0">
                <a:solidFill>
                  <a:prstClr val="black"/>
                </a:solidFill>
              </a:rPr>
              <a:t>jschlitt@</a:t>
            </a:r>
            <a:r>
              <a:rPr lang="en-US" sz="3200" dirty="0" err="1">
                <a:solidFill>
                  <a:prstClr val="black"/>
                </a:solidFill>
              </a:rPr>
              <a:t>vbi.vt.edu</a:t>
            </a:r>
            <a:endParaRPr lang="en-US" sz="3200" dirty="0">
              <a:solidFill>
                <a:prstClr val="black"/>
              </a:solidFill>
            </a:endParaRPr>
          </a:p>
        </p:txBody>
      </p:sp>
      <p:sp>
        <p:nvSpPr>
          <p:cNvPr id="34" name="AutoShape 13"/>
          <p:cNvSpPr>
            <a:spLocks noChangeArrowheads="1"/>
          </p:cNvSpPr>
          <p:nvPr/>
        </p:nvSpPr>
        <p:spPr bwMode="auto">
          <a:xfrm>
            <a:off x="685800" y="838200"/>
            <a:ext cx="42519600" cy="4191000"/>
          </a:xfrm>
          <a:prstGeom prst="roundRect">
            <a:avLst>
              <a:gd name="adj" fmla="val 10870"/>
            </a:avLst>
          </a:prstGeom>
          <a:gradFill rotWithShape="1">
            <a:gsLst>
              <a:gs pos="0">
                <a:schemeClr val="bg1"/>
              </a:gs>
              <a:gs pos="100000">
                <a:schemeClr val="bg1"/>
              </a:gs>
            </a:gsLst>
            <a:lin ang="5400000" scaled="1"/>
          </a:gradFill>
          <a:ln w="9525">
            <a:solidFill>
              <a:schemeClr val="tx1"/>
            </a:solidFill>
            <a:round/>
            <a:headEnd/>
            <a:tailEnd/>
          </a:ln>
          <a:effectLst/>
        </p:spPr>
        <p:txBody>
          <a:bodyPr wrap="none" lIns="74017" tIns="37009" rIns="74017" bIns="37009" anchor="ctr"/>
          <a:lstStyle/>
          <a:p>
            <a:pPr algn="just" defTabSz="3553795"/>
            <a:endParaRPr lang="en-US" sz="12180">
              <a:solidFill>
                <a:schemeClr val="bg1"/>
              </a:solidFill>
            </a:endParaRPr>
          </a:p>
        </p:txBody>
      </p:sp>
      <p:sp>
        <p:nvSpPr>
          <p:cNvPr id="35" name="Text Box 14"/>
          <p:cNvSpPr txBox="1">
            <a:spLocks noChangeArrowheads="1"/>
          </p:cNvSpPr>
          <p:nvPr/>
        </p:nvSpPr>
        <p:spPr bwMode="auto">
          <a:xfrm>
            <a:off x="1485900" y="1143000"/>
            <a:ext cx="40919400" cy="3527070"/>
          </a:xfrm>
          <a:prstGeom prst="rect">
            <a:avLst/>
          </a:prstGeom>
          <a:noFill/>
          <a:ln w="9525">
            <a:noFill/>
            <a:miter lim="800000"/>
            <a:headEnd/>
            <a:tailEnd/>
          </a:ln>
          <a:effectLst/>
        </p:spPr>
        <p:txBody>
          <a:bodyPr lIns="74017" tIns="37009" rIns="74017" bIns="37009">
            <a:spAutoFit/>
          </a:bodyPr>
          <a:lstStyle/>
          <a:p>
            <a:pPr algn="ctr" defTabSz="3553795">
              <a:spcBef>
                <a:spcPct val="50000"/>
              </a:spcBef>
            </a:pPr>
            <a:r>
              <a:rPr lang="en-US" sz="9000" b="1" dirty="0" smtClean="0"/>
              <a:t>Adaptive Zika Virus Modeling with EpiGrind</a:t>
            </a:r>
            <a:endParaRPr lang="en-US" sz="9000" b="1" dirty="0"/>
          </a:p>
          <a:p>
            <a:pPr algn="ctr" defTabSz="3553795"/>
            <a:endParaRPr lang="en-US" sz="100" b="1" dirty="0" smtClean="0"/>
          </a:p>
          <a:p>
            <a:pPr algn="ctr" defTabSz="3553795"/>
            <a:r>
              <a:rPr lang="en-US" sz="4800" b="1" dirty="0" smtClean="0"/>
              <a:t>James Schlitt, </a:t>
            </a:r>
            <a:r>
              <a:rPr lang="en-US" sz="4800" b="1" dirty="0" err="1" smtClean="0"/>
              <a:t>Pyrros</a:t>
            </a:r>
            <a:r>
              <a:rPr lang="en-US" sz="4800" b="1" dirty="0" smtClean="0"/>
              <a:t> </a:t>
            </a:r>
            <a:r>
              <a:rPr lang="en-US" sz="4800" b="1" dirty="0"/>
              <a:t>A. </a:t>
            </a:r>
            <a:r>
              <a:rPr lang="en-US" sz="4800" b="1" dirty="0" smtClean="0"/>
              <a:t>Telionis, Daniel Chen, Bryan Lewis,</a:t>
            </a:r>
            <a:r>
              <a:rPr lang="en-US" sz="4800" b="1" dirty="0"/>
              <a:t> </a:t>
            </a:r>
            <a:r>
              <a:rPr lang="en-US" sz="4800" b="1" dirty="0" smtClean="0"/>
              <a:t>&amp; Stephen Eubank</a:t>
            </a:r>
            <a:endParaRPr lang="en-US" sz="100" b="1" dirty="0" smtClean="0"/>
          </a:p>
          <a:p>
            <a:pPr algn="ctr" defTabSz="3553795"/>
            <a:r>
              <a:rPr lang="en-US" sz="4267" b="1" dirty="0" smtClean="0"/>
              <a:t>Genetics</a:t>
            </a:r>
            <a:r>
              <a:rPr lang="en-US" sz="4267" b="1" dirty="0"/>
              <a:t>, Bioinformatics and Computational Biology</a:t>
            </a:r>
          </a:p>
          <a:p>
            <a:pPr algn="ctr" defTabSz="3553795"/>
            <a:r>
              <a:rPr lang="en-US" sz="4267" b="1" dirty="0" err="1" smtClean="0"/>
              <a:t>Biocomplexity</a:t>
            </a:r>
            <a:r>
              <a:rPr lang="en-US" sz="4267" b="1" dirty="0" smtClean="0"/>
              <a:t> Institute of Virginia Tech</a:t>
            </a:r>
            <a:endParaRPr lang="en-US" sz="4267" dirty="0"/>
          </a:p>
        </p:txBody>
      </p:sp>
      <p:pic>
        <p:nvPicPr>
          <p:cNvPr id="6" name="Picture 5"/>
          <p:cNvPicPr>
            <a:picLocks noChangeAspect="1"/>
          </p:cNvPicPr>
          <p:nvPr/>
        </p:nvPicPr>
        <p:blipFill>
          <a:blip r:embed="rId5"/>
          <a:stretch>
            <a:fillRect/>
          </a:stretch>
        </p:blipFill>
        <p:spPr>
          <a:xfrm>
            <a:off x="1524000" y="2101850"/>
            <a:ext cx="8902700" cy="1663700"/>
          </a:xfrm>
          <a:prstGeom prst="rect">
            <a:avLst/>
          </a:prstGeom>
        </p:spPr>
      </p:pic>
      <p:sp>
        <p:nvSpPr>
          <p:cNvPr id="29" name="AutoShape 30"/>
          <p:cNvSpPr>
            <a:spLocks noChangeArrowheads="1"/>
          </p:cNvSpPr>
          <p:nvPr/>
        </p:nvSpPr>
        <p:spPr bwMode="auto">
          <a:xfrm>
            <a:off x="29413200" y="21945600"/>
            <a:ext cx="13776960" cy="8839200"/>
          </a:xfrm>
          <a:prstGeom prst="roundRect">
            <a:avLst>
              <a:gd name="adj" fmla="val 7000"/>
            </a:avLst>
          </a:prstGeom>
          <a:solidFill>
            <a:schemeClr val="bg1"/>
          </a:solidFill>
          <a:ln w="9525">
            <a:solidFill>
              <a:schemeClr val="tx1"/>
            </a:solidFill>
            <a:round/>
            <a:headEnd/>
            <a:tailEnd/>
          </a:ln>
          <a:effectLst/>
        </p:spPr>
        <p:txBody>
          <a:bodyPr wrap="square" anchor="t"/>
          <a:lstStyle/>
          <a:p>
            <a:pPr lvl="0" algn="just"/>
            <a:r>
              <a:rPr lang="en-US" sz="6600" b="1" dirty="0" smtClean="0">
                <a:solidFill>
                  <a:prstClr val="black"/>
                </a:solidFill>
              </a:rPr>
              <a:t>Sources</a:t>
            </a:r>
            <a:endParaRPr lang="en-US" sz="3600" dirty="0"/>
          </a:p>
          <a:p>
            <a:r>
              <a:rPr lang="en-US" sz="1200" dirty="0" err="1"/>
              <a:t>Calvet</a:t>
            </a:r>
            <a:r>
              <a:rPr lang="en-US" sz="1200" dirty="0"/>
              <a:t>, G., </a:t>
            </a:r>
            <a:r>
              <a:rPr lang="en-US" sz="1200" dirty="0" err="1"/>
              <a:t>Aguiarv</a:t>
            </a:r>
            <a:r>
              <a:rPr lang="en-US" sz="1200" dirty="0"/>
              <a:t>, R. S., </a:t>
            </a:r>
            <a:r>
              <a:rPr lang="en-US" sz="1200" dirty="0" err="1"/>
              <a:t>Melo</a:t>
            </a:r>
            <a:r>
              <a:rPr lang="en-US" sz="1200" dirty="0"/>
              <a:t>, A. S., </a:t>
            </a:r>
            <a:r>
              <a:rPr lang="en-US" sz="1200" dirty="0" err="1"/>
              <a:t>Sampaio</a:t>
            </a:r>
            <a:r>
              <a:rPr lang="en-US" sz="1200" dirty="0"/>
              <a:t>, S. A., de </a:t>
            </a:r>
            <a:r>
              <a:rPr lang="en-US" sz="1200" dirty="0" err="1"/>
              <a:t>Filippis</a:t>
            </a:r>
            <a:r>
              <a:rPr lang="en-US" sz="1200" dirty="0"/>
              <a:t>, I., </a:t>
            </a:r>
            <a:r>
              <a:rPr lang="en-US" sz="1200" dirty="0" err="1"/>
              <a:t>Fabri</a:t>
            </a:r>
            <a:r>
              <a:rPr lang="en-US" sz="1200" dirty="0"/>
              <a:t>, A., … de </a:t>
            </a:r>
            <a:r>
              <a:rPr lang="en-US" sz="1200" dirty="0" err="1"/>
              <a:t>Filippis</a:t>
            </a:r>
            <a:r>
              <a:rPr lang="en-US" sz="1200" dirty="0"/>
              <a:t>, A. M. (2016). Case Report of detection of Zika virus genome in amniotic fluid of affected fetuses: association with microcephaly outbreak in Brazil. </a:t>
            </a:r>
            <a:r>
              <a:rPr lang="en-US" sz="1200" i="1" dirty="0"/>
              <a:t>Lancet Infectious Diseases</a:t>
            </a:r>
            <a:r>
              <a:rPr lang="en-US" sz="1200" dirty="0"/>
              <a:t>, </a:t>
            </a:r>
            <a:r>
              <a:rPr lang="en-US" sz="1200" i="1" dirty="0"/>
              <a:t>3099</a:t>
            </a:r>
            <a:r>
              <a:rPr lang="en-US" sz="1200" dirty="0"/>
              <a:t>(16), In press. doi:10.1017/CBO9781107415324.004</a:t>
            </a:r>
          </a:p>
          <a:p>
            <a:r>
              <a:rPr lang="en-US" sz="1200" dirty="0"/>
              <a:t>Campbell, L. P., Luther, C., Moo-</a:t>
            </a:r>
            <a:r>
              <a:rPr lang="en-US" sz="1200" dirty="0" err="1"/>
              <a:t>Llanes</a:t>
            </a:r>
            <a:r>
              <a:rPr lang="en-US" sz="1200" dirty="0"/>
              <a:t>, D., Ramsey, J. M., </a:t>
            </a:r>
            <a:r>
              <a:rPr lang="en-US" sz="1200" dirty="0" err="1"/>
              <a:t>Danis</a:t>
            </a:r>
            <a:r>
              <a:rPr lang="en-US" sz="1200" dirty="0"/>
              <a:t>-Lozano, R., &amp; Peterson, A. T. (2015). Climate change influences on global distributions of dengue and </a:t>
            </a:r>
            <a:r>
              <a:rPr lang="en-US" sz="1200" dirty="0" err="1"/>
              <a:t>chikungunya</a:t>
            </a:r>
            <a:r>
              <a:rPr lang="en-US" sz="1200" dirty="0"/>
              <a:t> virus vectors. </a:t>
            </a:r>
            <a:r>
              <a:rPr lang="en-US" sz="1200" i="1" dirty="0"/>
              <a:t>Philosophical Transactions of the Royal Society of London B: Biological Sciences</a:t>
            </a:r>
            <a:r>
              <a:rPr lang="en-US" sz="1200" dirty="0"/>
              <a:t>, </a:t>
            </a:r>
            <a:r>
              <a:rPr lang="en-US" sz="1200" i="1" dirty="0"/>
              <a:t>370</a:t>
            </a:r>
            <a:r>
              <a:rPr lang="en-US" sz="1200" dirty="0"/>
              <a:t>(1665), 20140135.</a:t>
            </a:r>
          </a:p>
          <a:p>
            <a:r>
              <a:rPr lang="en-US" sz="1200" dirty="0"/>
              <a:t>Chen, D. (2016a). Converting various datasets to adhere to CDC Zika format. </a:t>
            </a:r>
            <a:r>
              <a:rPr lang="en-US" sz="1200" i="1" dirty="0" err="1"/>
              <a:t>GitHub</a:t>
            </a:r>
            <a:r>
              <a:rPr lang="en-US" sz="1200" i="1" dirty="0"/>
              <a:t> Repository</a:t>
            </a:r>
            <a:r>
              <a:rPr lang="en-US" sz="1200" dirty="0"/>
              <a:t>. Retrieved from https://</a:t>
            </a:r>
            <a:r>
              <a:rPr lang="en-US" sz="1200" dirty="0" err="1"/>
              <a:t>github.com</a:t>
            </a:r>
            <a:r>
              <a:rPr lang="en-US" sz="1200" dirty="0"/>
              <a:t>/</a:t>
            </a:r>
            <a:r>
              <a:rPr lang="en-US" sz="1200" dirty="0" err="1"/>
              <a:t>ndssl</a:t>
            </a:r>
            <a:r>
              <a:rPr lang="en-US" sz="1200" dirty="0"/>
              <a:t>/</a:t>
            </a:r>
            <a:r>
              <a:rPr lang="en-US" sz="1200" dirty="0" err="1"/>
              <a:t>zika_data_to_cdc</a:t>
            </a:r>
            <a:endParaRPr lang="en-US" sz="1200" dirty="0"/>
          </a:p>
          <a:p>
            <a:r>
              <a:rPr lang="en-US" sz="1200" dirty="0"/>
              <a:t>Chen, D. (2016b). Shiny Dashboard for CDC Zika data. </a:t>
            </a:r>
            <a:r>
              <a:rPr lang="en-US" sz="1200" i="1" dirty="0" err="1"/>
              <a:t>GitHub</a:t>
            </a:r>
            <a:r>
              <a:rPr lang="en-US" sz="1200" i="1" dirty="0"/>
              <a:t> Repository</a:t>
            </a:r>
            <a:r>
              <a:rPr lang="en-US" sz="1200" dirty="0"/>
              <a:t>. Retrieved from https://</a:t>
            </a:r>
            <a:r>
              <a:rPr lang="en-US" sz="1200" dirty="0" err="1"/>
              <a:t>github.com</a:t>
            </a:r>
            <a:r>
              <a:rPr lang="en-US" sz="1200" dirty="0"/>
              <a:t>/</a:t>
            </a:r>
            <a:r>
              <a:rPr lang="en-US" sz="1200" dirty="0" err="1"/>
              <a:t>chendaniely</a:t>
            </a:r>
            <a:r>
              <a:rPr lang="en-US" sz="1200" dirty="0"/>
              <a:t>/</a:t>
            </a:r>
            <a:r>
              <a:rPr lang="en-US" sz="1200" dirty="0" err="1"/>
              <a:t>zika_dashboard_cdc</a:t>
            </a:r>
            <a:endParaRPr lang="en-US" sz="1200" dirty="0"/>
          </a:p>
          <a:p>
            <a:r>
              <a:rPr lang="en-US" sz="1200" dirty="0"/>
              <a:t>Dick, G. W. A., Kitchen, S. F., &amp; </a:t>
            </a:r>
            <a:r>
              <a:rPr lang="en-US" sz="1200" dirty="0" err="1"/>
              <a:t>Haddow</a:t>
            </a:r>
            <a:r>
              <a:rPr lang="en-US" sz="1200" dirty="0"/>
              <a:t>, A. J. (1952). Zika virus (I). Isolations and serological specificity. </a:t>
            </a:r>
            <a:r>
              <a:rPr lang="en-US" sz="1200" i="1" dirty="0"/>
              <a:t>Transactions of the Royal Society of Tropical Medicine and Hygiene</a:t>
            </a:r>
            <a:r>
              <a:rPr lang="en-US" sz="1200" dirty="0"/>
              <a:t>, </a:t>
            </a:r>
            <a:r>
              <a:rPr lang="en-US" sz="1200" i="1" dirty="0"/>
              <a:t>46</a:t>
            </a:r>
            <a:r>
              <a:rPr lang="en-US" sz="1200" dirty="0"/>
              <a:t>(5), 509–520.</a:t>
            </a:r>
          </a:p>
          <a:p>
            <a:r>
              <a:rPr lang="en-US" sz="1200" dirty="0" err="1"/>
              <a:t>Dornak</a:t>
            </a:r>
            <a:r>
              <a:rPr lang="en-US" sz="1200" dirty="0"/>
              <a:t>, L., &amp; Foley, D. (2011). Model: </a:t>
            </a:r>
            <a:r>
              <a:rPr lang="en-US" sz="1200" dirty="0" err="1"/>
              <a:t>Aedes</a:t>
            </a:r>
            <a:r>
              <a:rPr lang="en-US" sz="1200" dirty="0"/>
              <a:t> albopictus_Dornak_1. </a:t>
            </a:r>
            <a:r>
              <a:rPr lang="en-US" sz="1200" i="1" dirty="0" err="1"/>
              <a:t>VectorMap</a:t>
            </a:r>
            <a:r>
              <a:rPr lang="en-US" sz="1200" dirty="0"/>
              <a:t>. Retrieved from http://</a:t>
            </a:r>
            <a:r>
              <a:rPr lang="en-US" sz="1200" dirty="0" err="1"/>
              <a:t>vectormap.si.edu</a:t>
            </a:r>
            <a:r>
              <a:rPr lang="en-US" sz="1200" dirty="0"/>
              <a:t>/</a:t>
            </a:r>
            <a:r>
              <a:rPr lang="en-US" sz="1200" dirty="0" err="1"/>
              <a:t>dataportal.htm</a:t>
            </a:r>
            <a:endParaRPr lang="en-US" sz="1200" dirty="0"/>
          </a:p>
          <a:p>
            <a:r>
              <a:rPr lang="en-US" sz="1200" dirty="0"/>
              <a:t>Duffy, M. R., Chen, T.-H., Hancock, W. T., Powers, A. M., </a:t>
            </a:r>
            <a:r>
              <a:rPr lang="en-US" sz="1200" dirty="0" err="1"/>
              <a:t>Kool</a:t>
            </a:r>
            <a:r>
              <a:rPr lang="en-US" sz="1200" dirty="0"/>
              <a:t>, J. L., </a:t>
            </a:r>
            <a:r>
              <a:rPr lang="en-US" sz="1200" dirty="0" err="1"/>
              <a:t>Lanciotti</a:t>
            </a:r>
            <a:r>
              <a:rPr lang="en-US" sz="1200" dirty="0"/>
              <a:t>, R. S., … Hayes, E. B. (2009). Zika virus outbreak on Yap Island, Federated States of Micronesia. </a:t>
            </a:r>
            <a:r>
              <a:rPr lang="en-US" sz="1200" i="1" dirty="0"/>
              <a:t>The New England Journal of Medicine</a:t>
            </a:r>
            <a:r>
              <a:rPr lang="en-US" sz="1200" dirty="0"/>
              <a:t>, </a:t>
            </a:r>
            <a:r>
              <a:rPr lang="en-US" sz="1200" i="1" dirty="0"/>
              <a:t>360</a:t>
            </a:r>
            <a:r>
              <a:rPr lang="en-US" sz="1200" dirty="0"/>
              <a:t>(24), 2536–2543.</a:t>
            </a:r>
          </a:p>
          <a:p>
            <a:r>
              <a:rPr lang="en-US" sz="1200" dirty="0"/>
              <a:t>Foy, B. D., </a:t>
            </a:r>
            <a:r>
              <a:rPr lang="en-US" sz="1200" dirty="0" err="1"/>
              <a:t>Kobylinski</a:t>
            </a:r>
            <a:r>
              <a:rPr lang="en-US" sz="1200" dirty="0"/>
              <a:t>, K. C., Foy, J. L. C., </a:t>
            </a:r>
            <a:r>
              <a:rPr lang="en-US" sz="1200" dirty="0" err="1"/>
              <a:t>Blitvich</a:t>
            </a:r>
            <a:r>
              <a:rPr lang="en-US" sz="1200" dirty="0"/>
              <a:t>, B. J., da Rosa, A. T., </a:t>
            </a:r>
            <a:r>
              <a:rPr lang="en-US" sz="1200" dirty="0" err="1"/>
              <a:t>Haddow</a:t>
            </a:r>
            <a:r>
              <a:rPr lang="en-US" sz="1200" dirty="0"/>
              <a:t>, A. D., … </a:t>
            </a:r>
            <a:r>
              <a:rPr lang="en-US" sz="1200" dirty="0" err="1"/>
              <a:t>Tesh</a:t>
            </a:r>
            <a:r>
              <a:rPr lang="en-US" sz="1200" dirty="0"/>
              <a:t>, R. B. (2011). Probable Non-Vector-borne Transmission of Zika Virus, Colorado, USA. </a:t>
            </a:r>
            <a:r>
              <a:rPr lang="en-US" sz="1200" i="1" dirty="0"/>
              <a:t>Emerging Infectious Diseases</a:t>
            </a:r>
            <a:r>
              <a:rPr lang="en-US" sz="1200" dirty="0"/>
              <a:t>, </a:t>
            </a:r>
            <a:r>
              <a:rPr lang="en-US" sz="1200" i="1" dirty="0"/>
              <a:t>17</a:t>
            </a:r>
            <a:r>
              <a:rPr lang="en-US" sz="1200" dirty="0"/>
              <a:t>(5), 880–882.</a:t>
            </a:r>
          </a:p>
          <a:p>
            <a:r>
              <a:rPr lang="en-US" sz="1200" dirty="0" err="1"/>
              <a:t>Haddow</a:t>
            </a:r>
            <a:r>
              <a:rPr lang="en-US" sz="1200" dirty="0"/>
              <a:t>, A. J., Williams, M. C., Woodall, J. P., Simpson, D. I., &amp; </a:t>
            </a:r>
            <a:r>
              <a:rPr lang="en-US" sz="1200" dirty="0" err="1"/>
              <a:t>Goma</a:t>
            </a:r>
            <a:r>
              <a:rPr lang="en-US" sz="1200" dirty="0"/>
              <a:t>, L. K. (1964). Twelve Isolations of Zika Virus From </a:t>
            </a:r>
            <a:r>
              <a:rPr lang="en-US" sz="1200" dirty="0" err="1"/>
              <a:t>Aedes</a:t>
            </a:r>
            <a:r>
              <a:rPr lang="en-US" sz="1200" dirty="0"/>
              <a:t> (</a:t>
            </a:r>
            <a:r>
              <a:rPr lang="en-US" sz="1200" dirty="0" err="1"/>
              <a:t>Stegomyia</a:t>
            </a:r>
            <a:r>
              <a:rPr lang="en-US" sz="1200" dirty="0"/>
              <a:t>) </a:t>
            </a:r>
            <a:r>
              <a:rPr lang="en-US" sz="1200" dirty="0" err="1"/>
              <a:t>Africanus</a:t>
            </a:r>
            <a:r>
              <a:rPr lang="en-US" sz="1200" dirty="0"/>
              <a:t> (Theobald) Taken in and Above a Uganda Forest. </a:t>
            </a:r>
            <a:r>
              <a:rPr lang="en-US" sz="1200" i="1" dirty="0"/>
              <a:t>Bulletin of the World Health Organization</a:t>
            </a:r>
            <a:r>
              <a:rPr lang="en-US" sz="1200" dirty="0"/>
              <a:t>, </a:t>
            </a:r>
            <a:r>
              <a:rPr lang="en-US" sz="1200" i="1" dirty="0"/>
              <a:t>31</a:t>
            </a:r>
            <a:r>
              <a:rPr lang="en-US" sz="1200" dirty="0"/>
              <a:t>(1961), 57–69.</a:t>
            </a:r>
          </a:p>
          <a:p>
            <a:r>
              <a:rPr lang="en-US" sz="1200" dirty="0"/>
              <a:t>Hayes, E. B., &amp; </a:t>
            </a:r>
            <a:r>
              <a:rPr lang="en-US" sz="1200" dirty="0" err="1"/>
              <a:t>Gubler</a:t>
            </a:r>
            <a:r>
              <a:rPr lang="en-US" sz="1200" dirty="0"/>
              <a:t>, D. J. (2006). West Nile virus: Epidemiology and clinical features of an emerging epidemic in the United States. </a:t>
            </a:r>
            <a:r>
              <a:rPr lang="en-US" sz="1200" i="1" dirty="0" err="1"/>
              <a:t>Annu</a:t>
            </a:r>
            <a:r>
              <a:rPr lang="en-US" sz="1200" i="1" dirty="0"/>
              <a:t>. Rev. Med.</a:t>
            </a:r>
            <a:r>
              <a:rPr lang="en-US" sz="1200" dirty="0"/>
              <a:t>, </a:t>
            </a:r>
            <a:r>
              <a:rPr lang="en-US" sz="1200" i="1" dirty="0"/>
              <a:t>57</a:t>
            </a:r>
            <a:r>
              <a:rPr lang="en-US" sz="1200" dirty="0"/>
              <a:t>, 181–194.</a:t>
            </a:r>
          </a:p>
          <a:p>
            <a:r>
              <a:rPr lang="en-US" sz="1200" dirty="0"/>
              <a:t>Henderson, L. F. (1974). On the fluid mechanics of human crowd motion. </a:t>
            </a:r>
            <a:r>
              <a:rPr lang="en-US" sz="1200" i="1" dirty="0"/>
              <a:t>Transportation Research</a:t>
            </a:r>
            <a:r>
              <a:rPr lang="en-US" sz="1200" dirty="0"/>
              <a:t>, </a:t>
            </a:r>
            <a:r>
              <a:rPr lang="en-US" sz="1200" i="1" dirty="0"/>
              <a:t>8</a:t>
            </a:r>
            <a:r>
              <a:rPr lang="en-US" sz="1200" dirty="0"/>
              <a:t>(6), 509–515.</a:t>
            </a:r>
          </a:p>
          <a:p>
            <a:r>
              <a:rPr lang="en-US" sz="1200" dirty="0" err="1"/>
              <a:t>Kuno</a:t>
            </a:r>
            <a:r>
              <a:rPr lang="en-US" sz="1200" dirty="0"/>
              <a:t>, G., Chang, G., Tsuchiya, K., Karabatsos, N., &amp; </a:t>
            </a:r>
            <a:r>
              <a:rPr lang="en-US" sz="1200" dirty="0" err="1"/>
              <a:t>Cropp</a:t>
            </a:r>
            <a:r>
              <a:rPr lang="en-US" sz="1200" dirty="0"/>
              <a:t>, C. (1998). Phylogeny of the genus </a:t>
            </a:r>
            <a:r>
              <a:rPr lang="en-US" sz="1200" dirty="0" err="1"/>
              <a:t>Flavivirus</a:t>
            </a:r>
            <a:r>
              <a:rPr lang="en-US" sz="1200" dirty="0"/>
              <a:t>. </a:t>
            </a:r>
            <a:r>
              <a:rPr lang="en-US" sz="1200" i="1" dirty="0"/>
              <a:t>Journal of Virology</a:t>
            </a:r>
            <a:r>
              <a:rPr lang="en-US" sz="1200" dirty="0"/>
              <a:t>, </a:t>
            </a:r>
            <a:r>
              <a:rPr lang="en-US" sz="1200" i="1" dirty="0"/>
              <a:t>72</a:t>
            </a:r>
            <a:r>
              <a:rPr lang="en-US" sz="1200" dirty="0"/>
              <a:t>(1), 73–83.</a:t>
            </a:r>
          </a:p>
          <a:p>
            <a:r>
              <a:rPr lang="en-US" sz="1200" dirty="0" err="1"/>
              <a:t>Manore</a:t>
            </a:r>
            <a:r>
              <a:rPr lang="en-US" sz="1200" dirty="0"/>
              <a:t>, C. A., </a:t>
            </a:r>
            <a:r>
              <a:rPr lang="en-US" sz="1200" dirty="0" err="1"/>
              <a:t>Hickmann</a:t>
            </a:r>
            <a:r>
              <a:rPr lang="en-US" sz="1200" dirty="0"/>
              <a:t>, K. S., Hyman, J. M., </a:t>
            </a:r>
            <a:r>
              <a:rPr lang="en-US" sz="1200" dirty="0" err="1"/>
              <a:t>Foppa</a:t>
            </a:r>
            <a:r>
              <a:rPr lang="en-US" sz="1200" dirty="0"/>
              <a:t>, I. M., Davis, J. K., Wesson, D. M., &amp; Mores, C. N. (2015). A network-patch methodology for adapting agent-based models for directly transmitted disease to mosquito-borne disease. </a:t>
            </a:r>
            <a:r>
              <a:rPr lang="en-US" sz="1200" i="1" dirty="0"/>
              <a:t>Journal of Biological Dynamics</a:t>
            </a:r>
            <a:r>
              <a:rPr lang="en-US" sz="1200" dirty="0"/>
              <a:t>, </a:t>
            </a:r>
            <a:r>
              <a:rPr lang="en-US" sz="1200" i="1" dirty="0"/>
              <a:t>9</a:t>
            </a:r>
            <a:r>
              <a:rPr lang="en-US" sz="1200" dirty="0"/>
              <a:t>(1), 52–72.</a:t>
            </a:r>
          </a:p>
          <a:p>
            <a:r>
              <a:rPr lang="en-US" sz="1200" dirty="0" err="1"/>
              <a:t>Marchette</a:t>
            </a:r>
            <a:r>
              <a:rPr lang="en-US" sz="1200" dirty="0"/>
              <a:t>, N. J., Garcia, R., &amp; Rudnick, A. (1969). Isolation of Zika virus from </a:t>
            </a:r>
            <a:r>
              <a:rPr lang="en-US" sz="1200" dirty="0" err="1"/>
              <a:t>Aedes</a:t>
            </a:r>
            <a:r>
              <a:rPr lang="en-US" sz="1200" dirty="0"/>
              <a:t> </a:t>
            </a:r>
            <a:r>
              <a:rPr lang="en-US" sz="1200" dirty="0" err="1"/>
              <a:t>aegypti</a:t>
            </a:r>
            <a:r>
              <a:rPr lang="en-US" sz="1200" dirty="0"/>
              <a:t> mosquitoes in Malaysia. </a:t>
            </a:r>
            <a:r>
              <a:rPr lang="en-US" sz="1200" i="1" dirty="0"/>
              <a:t>The American Journal of Tropical Medicine and Hygiene</a:t>
            </a:r>
            <a:r>
              <a:rPr lang="en-US" sz="1200" dirty="0"/>
              <a:t>, </a:t>
            </a:r>
            <a:r>
              <a:rPr lang="en-US" sz="1200" i="1" dirty="0"/>
              <a:t>18</a:t>
            </a:r>
            <a:r>
              <a:rPr lang="en-US" sz="1200" dirty="0"/>
              <a:t>(3), 411–5.</a:t>
            </a:r>
          </a:p>
          <a:p>
            <a:r>
              <a:rPr lang="en-US" sz="1200" dirty="0" err="1"/>
              <a:t>Mlakar</a:t>
            </a:r>
            <a:r>
              <a:rPr lang="en-US" sz="1200" dirty="0"/>
              <a:t>, J., </a:t>
            </a:r>
            <a:r>
              <a:rPr lang="en-US" sz="1200" dirty="0" err="1"/>
              <a:t>Korva</a:t>
            </a:r>
            <a:r>
              <a:rPr lang="en-US" sz="1200" dirty="0"/>
              <a:t>, M., </a:t>
            </a:r>
            <a:r>
              <a:rPr lang="en-US" sz="1200" dirty="0" err="1"/>
              <a:t>Tul</a:t>
            </a:r>
            <a:r>
              <a:rPr lang="en-US" sz="1200" dirty="0"/>
              <a:t>, N., </a:t>
            </a:r>
            <a:r>
              <a:rPr lang="en-US" sz="1200" dirty="0" err="1"/>
              <a:t>Popović</a:t>
            </a:r>
            <a:r>
              <a:rPr lang="en-US" sz="1200" dirty="0"/>
              <a:t>, M., </a:t>
            </a:r>
            <a:r>
              <a:rPr lang="en-US" sz="1200" dirty="0" err="1"/>
              <a:t>Poljšak-Prijatelj</a:t>
            </a:r>
            <a:r>
              <a:rPr lang="en-US" sz="1200" dirty="0"/>
              <a:t>, M., </a:t>
            </a:r>
            <a:r>
              <a:rPr lang="en-US" sz="1200" dirty="0" err="1"/>
              <a:t>Mraz</a:t>
            </a:r>
            <a:r>
              <a:rPr lang="en-US" sz="1200" dirty="0"/>
              <a:t>, J., … </a:t>
            </a:r>
            <a:r>
              <a:rPr lang="en-US" sz="1200" dirty="0" err="1"/>
              <a:t>Avšič</a:t>
            </a:r>
            <a:r>
              <a:rPr lang="en-US" sz="1200" dirty="0"/>
              <a:t> </a:t>
            </a:r>
            <a:r>
              <a:rPr lang="en-US" sz="1200" dirty="0" err="1"/>
              <a:t>Županc</a:t>
            </a:r>
            <a:r>
              <a:rPr lang="en-US" sz="1200" dirty="0"/>
              <a:t>, T. (2016). Zika Virus Associated with Microcephaly. </a:t>
            </a:r>
            <a:r>
              <a:rPr lang="en-US" sz="1200" i="1" dirty="0"/>
              <a:t>New England Journal of Medicine</a:t>
            </a:r>
            <a:r>
              <a:rPr lang="en-US" sz="1200" dirty="0"/>
              <a:t>, 160210140106006. doi:10.1056/NEJMoa1600651</a:t>
            </a:r>
          </a:p>
          <a:p>
            <a:r>
              <a:rPr lang="en-US" sz="1200" dirty="0" err="1"/>
              <a:t>Musso</a:t>
            </a:r>
            <a:r>
              <a:rPr lang="en-US" sz="1200" dirty="0"/>
              <a:t>, D., </a:t>
            </a:r>
            <a:r>
              <a:rPr lang="en-US" sz="1200" dirty="0" err="1"/>
              <a:t>Nilles</a:t>
            </a:r>
            <a:r>
              <a:rPr lang="en-US" sz="1200" dirty="0"/>
              <a:t>, E. J., &amp; Cao-</a:t>
            </a:r>
            <a:r>
              <a:rPr lang="en-US" sz="1200" dirty="0" err="1"/>
              <a:t>Lormeau</a:t>
            </a:r>
            <a:r>
              <a:rPr lang="en-US" sz="1200" dirty="0"/>
              <a:t>, V. M. (2014). Rapid spread of emerging Zika virus in the Pacific area. </a:t>
            </a:r>
            <a:r>
              <a:rPr lang="en-US" sz="1200" i="1" dirty="0"/>
              <a:t>Clinical Microbiology and Infection</a:t>
            </a:r>
            <a:r>
              <a:rPr lang="en-US" sz="1200" dirty="0"/>
              <a:t>, </a:t>
            </a:r>
            <a:r>
              <a:rPr lang="en-US" sz="1200" i="1" dirty="0"/>
              <a:t>20</a:t>
            </a:r>
            <a:r>
              <a:rPr lang="en-US" sz="1200" dirty="0"/>
              <a:t>(10), 1–5.</a:t>
            </a:r>
          </a:p>
          <a:p>
            <a:r>
              <a:rPr lang="en-US" sz="1200" dirty="0" err="1"/>
              <a:t>Musso</a:t>
            </a:r>
            <a:r>
              <a:rPr lang="en-US" sz="1200" dirty="0"/>
              <a:t>, D., Roche, C., Robin, E., </a:t>
            </a:r>
            <a:r>
              <a:rPr lang="en-US" sz="1200" dirty="0" err="1"/>
              <a:t>Nhan</a:t>
            </a:r>
            <a:r>
              <a:rPr lang="en-US" sz="1200" dirty="0"/>
              <a:t>, T., </a:t>
            </a:r>
            <a:r>
              <a:rPr lang="en-US" sz="1200" dirty="0" err="1"/>
              <a:t>Teissier</a:t>
            </a:r>
            <a:r>
              <a:rPr lang="en-US" sz="1200" dirty="0"/>
              <a:t>, A., &amp; Cao-</a:t>
            </a:r>
            <a:r>
              <a:rPr lang="en-US" sz="1200" dirty="0" err="1"/>
              <a:t>Lormeau</a:t>
            </a:r>
            <a:r>
              <a:rPr lang="en-US" sz="1200" dirty="0"/>
              <a:t>, V.-M. (2015). Potential sexual transmission of Zika virus. </a:t>
            </a:r>
            <a:r>
              <a:rPr lang="en-US" sz="1200" i="1" dirty="0"/>
              <a:t>Emerging Infectious Diseases</a:t>
            </a:r>
            <a:r>
              <a:rPr lang="en-US" sz="1200" dirty="0"/>
              <a:t>, </a:t>
            </a:r>
            <a:r>
              <a:rPr lang="en-US" sz="1200" i="1" dirty="0"/>
              <a:t>21</a:t>
            </a:r>
            <a:r>
              <a:rPr lang="en-US" sz="1200" dirty="0"/>
              <a:t>(2), 359.</a:t>
            </a:r>
          </a:p>
          <a:p>
            <a:r>
              <a:rPr lang="en-US" sz="1200" dirty="0"/>
              <a:t>O’Leary, D. R., Kuhn, S., </a:t>
            </a:r>
            <a:r>
              <a:rPr lang="en-US" sz="1200" dirty="0" err="1"/>
              <a:t>Kniss</a:t>
            </a:r>
            <a:r>
              <a:rPr lang="en-US" sz="1200" dirty="0"/>
              <a:t>, K. L., Hinckley, A. F., Rasmussen, S. A., </a:t>
            </a:r>
            <a:r>
              <a:rPr lang="en-US" sz="1200" dirty="0" err="1"/>
              <a:t>Pape</a:t>
            </a:r>
            <a:r>
              <a:rPr lang="en-US" sz="1200" dirty="0"/>
              <a:t>, W. J., … others. (2006). Birth outcomes following West Nile Virus infection of pregnant women in the United States: 2003-2004. </a:t>
            </a:r>
            <a:r>
              <a:rPr lang="en-US" sz="1200" i="1" dirty="0"/>
              <a:t>Pediatrics</a:t>
            </a:r>
            <a:r>
              <a:rPr lang="en-US" sz="1200" dirty="0"/>
              <a:t>, </a:t>
            </a:r>
            <a:r>
              <a:rPr lang="en-US" sz="1200" i="1" dirty="0"/>
              <a:t>117</a:t>
            </a:r>
            <a:r>
              <a:rPr lang="en-US" sz="1200" dirty="0"/>
              <a:t>(3), e537–e545.</a:t>
            </a:r>
          </a:p>
          <a:p>
            <a:r>
              <a:rPr lang="en-US" sz="1200" dirty="0"/>
              <a:t>Oliveira </a:t>
            </a:r>
            <a:r>
              <a:rPr lang="en-US" sz="1200" dirty="0" err="1"/>
              <a:t>Melo</a:t>
            </a:r>
            <a:r>
              <a:rPr lang="en-US" sz="1200" dirty="0"/>
              <a:t>, A. S., Malinger, G., </a:t>
            </a:r>
            <a:r>
              <a:rPr lang="en-US" sz="1200" dirty="0" err="1"/>
              <a:t>Ximenes</a:t>
            </a:r>
            <a:r>
              <a:rPr lang="en-US" sz="1200" dirty="0"/>
              <a:t>, R., </a:t>
            </a:r>
            <a:r>
              <a:rPr lang="en-US" sz="1200" dirty="0" err="1"/>
              <a:t>Szejnfeld</a:t>
            </a:r>
            <a:r>
              <a:rPr lang="en-US" sz="1200" dirty="0"/>
              <a:t>, P. O., </a:t>
            </a:r>
            <a:r>
              <a:rPr lang="en-US" sz="1200" dirty="0" err="1"/>
              <a:t>Alves</a:t>
            </a:r>
            <a:r>
              <a:rPr lang="en-US" sz="1200" dirty="0"/>
              <a:t> </a:t>
            </a:r>
            <a:r>
              <a:rPr lang="en-US" sz="1200" dirty="0" err="1"/>
              <a:t>Sampaio</a:t>
            </a:r>
            <a:r>
              <a:rPr lang="en-US" sz="1200" dirty="0"/>
              <a:t>, S., &amp; </a:t>
            </a:r>
            <a:r>
              <a:rPr lang="en-US" sz="1200" dirty="0" err="1"/>
              <a:t>Bispo</a:t>
            </a:r>
            <a:r>
              <a:rPr lang="en-US" sz="1200" dirty="0"/>
              <a:t> de </a:t>
            </a:r>
            <a:r>
              <a:rPr lang="en-US" sz="1200" dirty="0" err="1"/>
              <a:t>Filippis</a:t>
            </a:r>
            <a:r>
              <a:rPr lang="en-US" sz="1200" dirty="0"/>
              <a:t>, A. M. (2016). Zika virus intrauterine infection causes fetal brain abnormality and microcephaly: tip of the iceberg? </a:t>
            </a:r>
            <a:r>
              <a:rPr lang="en-US" sz="1200" i="1" dirty="0"/>
              <a:t>Ultrasound in Obstetrics &amp; Gynecology</a:t>
            </a:r>
            <a:r>
              <a:rPr lang="en-US" sz="1200" dirty="0"/>
              <a:t>, </a:t>
            </a:r>
            <a:r>
              <a:rPr lang="en-US" sz="1200" i="1" dirty="0"/>
              <a:t>47</a:t>
            </a:r>
            <a:r>
              <a:rPr lang="en-US" sz="1200" dirty="0"/>
              <a:t>(1), 6–7.</a:t>
            </a:r>
          </a:p>
          <a:p>
            <a:r>
              <a:rPr lang="en-US" sz="1200" dirty="0" err="1"/>
              <a:t>Paupy</a:t>
            </a:r>
            <a:r>
              <a:rPr lang="en-US" sz="1200" dirty="0"/>
              <a:t>, C., </a:t>
            </a:r>
            <a:r>
              <a:rPr lang="en-US" sz="1200" dirty="0" err="1"/>
              <a:t>Delatte</a:t>
            </a:r>
            <a:r>
              <a:rPr lang="en-US" sz="1200" dirty="0"/>
              <a:t>, H., </a:t>
            </a:r>
            <a:r>
              <a:rPr lang="en-US" sz="1200" dirty="0" err="1"/>
              <a:t>Bagny</a:t>
            </a:r>
            <a:r>
              <a:rPr lang="en-US" sz="1200" dirty="0"/>
              <a:t>, L., Corbel, V., &amp; </a:t>
            </a:r>
            <a:r>
              <a:rPr lang="en-US" sz="1200" dirty="0" err="1"/>
              <a:t>Fontenille</a:t>
            </a:r>
            <a:r>
              <a:rPr lang="en-US" sz="1200" dirty="0"/>
              <a:t>, D. (2009). </a:t>
            </a:r>
            <a:r>
              <a:rPr lang="en-US" sz="1200" dirty="0" err="1"/>
              <a:t>Aedes</a:t>
            </a:r>
            <a:r>
              <a:rPr lang="en-US" sz="1200" dirty="0"/>
              <a:t> </a:t>
            </a:r>
            <a:r>
              <a:rPr lang="en-US" sz="1200" dirty="0" err="1"/>
              <a:t>albopictus</a:t>
            </a:r>
            <a:r>
              <a:rPr lang="en-US" sz="1200" dirty="0"/>
              <a:t>, an arbovirus vector: From the darkness to the light. </a:t>
            </a:r>
            <a:r>
              <a:rPr lang="en-US" sz="1200" i="1" dirty="0"/>
              <a:t>Microbes and Infection / </a:t>
            </a:r>
            <a:r>
              <a:rPr lang="en-US" sz="1200" i="1" dirty="0" err="1"/>
              <a:t>Institut</a:t>
            </a:r>
            <a:r>
              <a:rPr lang="en-US" sz="1200" i="1" dirty="0"/>
              <a:t> Pasteur</a:t>
            </a:r>
            <a:r>
              <a:rPr lang="en-US" sz="1200" dirty="0"/>
              <a:t>, </a:t>
            </a:r>
            <a:r>
              <a:rPr lang="en-US" sz="1200" i="1" dirty="0"/>
              <a:t>11</a:t>
            </a:r>
            <a:r>
              <a:rPr lang="en-US" sz="1200" dirty="0"/>
              <a:t>(14-15), 1177–85.</a:t>
            </a:r>
          </a:p>
          <a:p>
            <a:r>
              <a:rPr lang="en-US" sz="1200" dirty="0"/>
              <a:t>Petersen, E. E. (2016). Interim guidelines for pregnant women during a Zika virus outbreak—United States, 2016. </a:t>
            </a:r>
            <a:r>
              <a:rPr lang="en-US" sz="1200" i="1" dirty="0"/>
              <a:t>MMWR. Morbidity and Mortality Weekly Report</a:t>
            </a:r>
            <a:r>
              <a:rPr lang="en-US" sz="1200" dirty="0"/>
              <a:t>, </a:t>
            </a:r>
            <a:r>
              <a:rPr lang="en-US" sz="1200" i="1" dirty="0"/>
              <a:t>65</a:t>
            </a:r>
            <a:r>
              <a:rPr lang="en-US" sz="1200" dirty="0"/>
              <a:t>.</a:t>
            </a:r>
          </a:p>
          <a:p>
            <a:r>
              <a:rPr lang="en-US" sz="1200" dirty="0" err="1"/>
              <a:t>Restrepo</a:t>
            </a:r>
            <a:r>
              <a:rPr lang="en-US" sz="1200" dirty="0"/>
              <a:t>, M., Munoz, N., Day, N., Parra, J. E., Hernandez, C., </a:t>
            </a:r>
            <a:r>
              <a:rPr lang="en-US" sz="1200" dirty="0" err="1"/>
              <a:t>Blettner</a:t>
            </a:r>
            <a:r>
              <a:rPr lang="en-US" sz="1200" dirty="0"/>
              <a:t>, M., &amp; </a:t>
            </a:r>
            <a:r>
              <a:rPr lang="en-US" sz="1200" dirty="0" err="1"/>
              <a:t>Giraldo</a:t>
            </a:r>
            <a:r>
              <a:rPr lang="en-US" sz="1200" dirty="0"/>
              <a:t>, A. (1990). Birth defects among children born to a population occupationally exposed to pesticides in Colombia. </a:t>
            </a:r>
            <a:r>
              <a:rPr lang="en-US" sz="1200" i="1" dirty="0"/>
              <a:t>Scandinavian Journal of Work, Environment &amp; Health</a:t>
            </a:r>
            <a:r>
              <a:rPr lang="en-US" sz="1200" dirty="0"/>
              <a:t>, 239–246.</a:t>
            </a:r>
          </a:p>
          <a:p>
            <a:r>
              <a:rPr lang="en-US" sz="1200" dirty="0" err="1"/>
              <a:t>Rodrigue</a:t>
            </a:r>
            <a:r>
              <a:rPr lang="en-US" sz="1200" dirty="0"/>
              <a:t>, J.-P., </a:t>
            </a:r>
            <a:r>
              <a:rPr lang="en-US" sz="1200" dirty="0" err="1"/>
              <a:t>Comtois</a:t>
            </a:r>
            <a:r>
              <a:rPr lang="en-US" sz="1200" dirty="0"/>
              <a:t>, C., &amp; Slack, B. (2013). </a:t>
            </a:r>
            <a:r>
              <a:rPr lang="en-US" sz="1200" i="1" dirty="0"/>
              <a:t>The geography of transport systems</a:t>
            </a:r>
            <a:r>
              <a:rPr lang="en-US" sz="1200" dirty="0"/>
              <a:t>. </a:t>
            </a:r>
            <a:r>
              <a:rPr lang="en-US" sz="1200" dirty="0" err="1"/>
              <a:t>Routledge</a:t>
            </a:r>
            <a:r>
              <a:rPr lang="en-US" sz="1200" dirty="0"/>
              <a:t>.</a:t>
            </a:r>
          </a:p>
          <a:p>
            <a:r>
              <a:rPr lang="en-US" sz="1200" dirty="0"/>
              <a:t>Rodriguez, D. M., </a:t>
            </a:r>
            <a:r>
              <a:rPr lang="en-US" sz="1200" dirty="0" err="1"/>
              <a:t>Mier</a:t>
            </a:r>
            <a:r>
              <a:rPr lang="en-US" sz="1200" dirty="0"/>
              <a:t>-y-</a:t>
            </a:r>
            <a:r>
              <a:rPr lang="en-US" sz="1200" dirty="0" err="1"/>
              <a:t>Teran</a:t>
            </a:r>
            <a:r>
              <a:rPr lang="en-US" sz="1200" dirty="0"/>
              <a:t>-Romero, L., Reich, N. G., Chen, D., Yu, Z., Bedford, T., … others. (2016). Data Repository of Publicly Available Zika Data. </a:t>
            </a:r>
            <a:r>
              <a:rPr lang="en-US" sz="1200" i="1" dirty="0" err="1"/>
              <a:t>GitHub</a:t>
            </a:r>
            <a:r>
              <a:rPr lang="en-US" sz="1200" i="1" dirty="0"/>
              <a:t> Repository</a:t>
            </a:r>
            <a:r>
              <a:rPr lang="en-US" sz="1200" dirty="0"/>
              <a:t>. Retrieved from https://</a:t>
            </a:r>
            <a:r>
              <a:rPr lang="en-US" sz="1200" dirty="0" err="1"/>
              <a:t>github.com</a:t>
            </a:r>
            <a:r>
              <a:rPr lang="en-US" sz="1200" dirty="0"/>
              <a:t>/</a:t>
            </a:r>
            <a:r>
              <a:rPr lang="en-US" sz="1200" dirty="0" err="1"/>
              <a:t>cdcepi</a:t>
            </a:r>
            <a:r>
              <a:rPr lang="en-US" sz="1200" dirty="0"/>
              <a:t>/</a:t>
            </a:r>
            <a:r>
              <a:rPr lang="en-US" sz="1200" dirty="0" err="1"/>
              <a:t>zika</a:t>
            </a:r>
            <a:endParaRPr lang="en-US" sz="1200" dirty="0"/>
          </a:p>
          <a:p>
            <a:r>
              <a:rPr lang="en-US" sz="1200" dirty="0" err="1"/>
              <a:t>Seyler</a:t>
            </a:r>
            <a:r>
              <a:rPr lang="en-US" sz="1200" dirty="0"/>
              <a:t>, P. T., &amp; Peters, N. E. (2003). Hydrological and Geochemical Processes in Large-Scale River Basins. </a:t>
            </a:r>
            <a:r>
              <a:rPr lang="en-US" sz="1200" i="1" dirty="0"/>
              <a:t>Hydrological Processes</a:t>
            </a:r>
            <a:r>
              <a:rPr lang="en-US" sz="1200" dirty="0"/>
              <a:t>, </a:t>
            </a:r>
            <a:r>
              <a:rPr lang="en-US" sz="1200" i="1" dirty="0"/>
              <a:t>17</a:t>
            </a:r>
            <a:r>
              <a:rPr lang="en-US" sz="1200" dirty="0"/>
              <a:t>(7), 1265–1266. doi:10.1002/hyp.1282</a:t>
            </a:r>
          </a:p>
          <a:p>
            <a:r>
              <a:rPr lang="en-US" sz="1200" dirty="0"/>
              <a:t>Singer-Vine, J. (2016). Data — and pointers to data — related to the 2015–16 Zika virus outbreak. </a:t>
            </a:r>
            <a:r>
              <a:rPr lang="en-US" sz="1200" i="1" dirty="0" err="1"/>
              <a:t>GitHub</a:t>
            </a:r>
            <a:r>
              <a:rPr lang="en-US" sz="1200" i="1" dirty="0"/>
              <a:t> Repository</a:t>
            </a:r>
            <a:r>
              <a:rPr lang="en-US" sz="1200" dirty="0"/>
              <a:t>. Retrieved from https://</a:t>
            </a:r>
            <a:r>
              <a:rPr lang="en-US" sz="1200" dirty="0" err="1"/>
              <a:t>github.com</a:t>
            </a:r>
            <a:r>
              <a:rPr lang="en-US" sz="1200" dirty="0"/>
              <a:t>/</a:t>
            </a:r>
            <a:r>
              <a:rPr lang="en-US" sz="1200" dirty="0" err="1"/>
              <a:t>BuzzFeedNews</a:t>
            </a:r>
            <a:r>
              <a:rPr lang="en-US" sz="1200" dirty="0"/>
              <a:t>/</a:t>
            </a:r>
            <a:r>
              <a:rPr lang="en-US" sz="1200" dirty="0" err="1"/>
              <a:t>zika</a:t>
            </a:r>
            <a:r>
              <a:rPr lang="en-US" sz="1200" dirty="0"/>
              <a:t>-data</a:t>
            </a:r>
          </a:p>
          <a:p>
            <a:r>
              <a:rPr lang="en-US" sz="1200" dirty="0" err="1"/>
              <a:t>Utsumi</a:t>
            </a:r>
            <a:r>
              <a:rPr lang="en-US" sz="1200" dirty="0"/>
              <a:t>, I. (2014). Vacation Rights and Local Holidays in Brazil. </a:t>
            </a:r>
            <a:r>
              <a:rPr lang="en-US" sz="1200" i="1" dirty="0"/>
              <a:t>The Brazil Business</a:t>
            </a:r>
            <a:r>
              <a:rPr lang="en-US" sz="1200" dirty="0"/>
              <a:t>.</a:t>
            </a:r>
          </a:p>
          <a:p>
            <a:r>
              <a:rPr lang="en-US" sz="1200" dirty="0"/>
              <a:t>WHO. (2015). Zika virus outbreaks in the Americas. </a:t>
            </a:r>
            <a:r>
              <a:rPr lang="en-US" sz="1200" i="1" dirty="0"/>
              <a:t>Weekly Epidemiological Record</a:t>
            </a:r>
            <a:r>
              <a:rPr lang="en-US" sz="1200" dirty="0"/>
              <a:t>, </a:t>
            </a:r>
            <a:r>
              <a:rPr lang="en-US" sz="1200" i="1" dirty="0"/>
              <a:t>45</a:t>
            </a:r>
            <a:r>
              <a:rPr lang="en-US" sz="1200" dirty="0"/>
              <a:t>(90), 609–610.</a:t>
            </a:r>
          </a:p>
          <a:p>
            <a:r>
              <a:rPr lang="en-US" sz="1200" dirty="0" err="1"/>
              <a:t>Zinsstag</a:t>
            </a:r>
            <a:r>
              <a:rPr lang="en-US" sz="1200" dirty="0"/>
              <a:t>, J., Schelling, E., </a:t>
            </a:r>
            <a:r>
              <a:rPr lang="en-US" sz="1200" dirty="0" err="1"/>
              <a:t>Waltner-Toews</a:t>
            </a:r>
            <a:r>
              <a:rPr lang="en-US" sz="1200" dirty="0"/>
              <a:t>, D., &amp; Tanner, M. (2011). From “one medicine” to “one health” and systemic approaches to health and well-being. </a:t>
            </a:r>
            <a:r>
              <a:rPr lang="en-US" sz="1200" i="1" dirty="0"/>
              <a:t>Preventive Veterinary Medicine</a:t>
            </a:r>
            <a:r>
              <a:rPr lang="en-US" sz="1200" dirty="0"/>
              <a:t>, </a:t>
            </a:r>
            <a:r>
              <a:rPr lang="en-US" sz="1200" i="1" dirty="0"/>
              <a:t>101</a:t>
            </a:r>
            <a:r>
              <a:rPr lang="en-US" sz="1200" dirty="0"/>
              <a:t>(3), 148–156</a:t>
            </a:r>
            <a:r>
              <a:rPr lang="en-US" sz="1200" dirty="0" smtClean="0"/>
              <a:t>.</a:t>
            </a:r>
            <a:endParaRPr lang="en-US" sz="1200" dirty="0"/>
          </a:p>
        </p:txBody>
      </p:sp>
      <p:grpSp>
        <p:nvGrpSpPr>
          <p:cNvPr id="26" name="Group 25"/>
          <p:cNvGrpSpPr/>
          <p:nvPr/>
        </p:nvGrpSpPr>
        <p:grpSpPr>
          <a:xfrm>
            <a:off x="15468600" y="12725400"/>
            <a:ext cx="13030200" cy="6796157"/>
            <a:chOff x="15392400" y="19278600"/>
            <a:chExt cx="13030200" cy="6796157"/>
          </a:xfrm>
        </p:grpSpPr>
        <p:pic>
          <p:nvPicPr>
            <p:cNvPr id="24" name="Picture 23"/>
            <p:cNvPicPr>
              <a:picLocks noChangeAspect="1"/>
            </p:cNvPicPr>
            <p:nvPr/>
          </p:nvPicPr>
          <p:blipFill>
            <a:blip r:embed="rId6"/>
            <a:stretch>
              <a:fillRect/>
            </a:stretch>
          </p:blipFill>
          <p:spPr>
            <a:xfrm>
              <a:off x="15392400" y="19278600"/>
              <a:ext cx="6459302" cy="6781800"/>
            </a:xfrm>
            <a:prstGeom prst="rect">
              <a:avLst/>
            </a:prstGeom>
            <a:ln>
              <a:noFill/>
            </a:ln>
          </p:spPr>
        </p:pic>
        <p:pic>
          <p:nvPicPr>
            <p:cNvPr id="25" name="Picture 24"/>
            <p:cNvPicPr>
              <a:picLocks noChangeAspect="1"/>
            </p:cNvPicPr>
            <p:nvPr/>
          </p:nvPicPr>
          <p:blipFill>
            <a:blip r:embed="rId7"/>
            <a:stretch>
              <a:fillRect/>
            </a:stretch>
          </p:blipFill>
          <p:spPr>
            <a:xfrm>
              <a:off x="21945600" y="19278600"/>
              <a:ext cx="6477000" cy="6796157"/>
            </a:xfrm>
            <a:prstGeom prst="rect">
              <a:avLst/>
            </a:prstGeom>
            <a:ln>
              <a:noFill/>
            </a:ln>
          </p:spPr>
        </p:pic>
      </p:grpSp>
      <p:pic>
        <p:nvPicPr>
          <p:cNvPr id="39" name="Shape 223"/>
          <p:cNvPicPr preferRelativeResize="0"/>
          <p:nvPr/>
        </p:nvPicPr>
        <p:blipFill>
          <a:blip r:embed="rId8">
            <a:alphaModFix/>
          </a:blip>
          <a:stretch>
            <a:fillRect/>
          </a:stretch>
        </p:blipFill>
        <p:spPr>
          <a:xfrm>
            <a:off x="29946600" y="9525000"/>
            <a:ext cx="12658845" cy="5952671"/>
          </a:xfrm>
          <a:prstGeom prst="rect">
            <a:avLst/>
          </a:prstGeom>
          <a:noFill/>
          <a:ln>
            <a:noFill/>
          </a:ln>
        </p:spPr>
      </p:pic>
      <p:graphicFrame>
        <p:nvGraphicFramePr>
          <p:cNvPr id="44" name="Shape 388"/>
          <p:cNvGraphicFramePr/>
          <p:nvPr>
            <p:extLst>
              <p:ext uri="{D42A27DB-BD31-4B8C-83A1-F6EECF244321}">
                <p14:modId xmlns:p14="http://schemas.microsoft.com/office/powerpoint/2010/main" val="567230616"/>
              </p:ext>
            </p:extLst>
          </p:nvPr>
        </p:nvGraphicFramePr>
        <p:xfrm>
          <a:off x="1447800" y="12648165"/>
          <a:ext cx="12115801" cy="3125235"/>
        </p:xfrm>
        <a:graphic>
          <a:graphicData uri="http://schemas.openxmlformats.org/drawingml/2006/table">
            <a:tbl>
              <a:tblPr>
                <a:noFill/>
              </a:tblPr>
              <a:tblGrid>
                <a:gridCol w="4800600"/>
                <a:gridCol w="1219200"/>
                <a:gridCol w="1219200"/>
                <a:gridCol w="1143000"/>
                <a:gridCol w="1219200"/>
                <a:gridCol w="1143000"/>
                <a:gridCol w="1371601"/>
              </a:tblGrid>
              <a:tr h="439086">
                <a:tc>
                  <a:txBody>
                    <a:bodyPr/>
                    <a:lstStyle/>
                    <a:p>
                      <a:pPr lvl="0" rtl="0">
                        <a:lnSpc>
                          <a:spcPct val="115000"/>
                        </a:lnSpc>
                        <a:spcBef>
                          <a:spcPts val="0"/>
                        </a:spcBef>
                        <a:buNone/>
                      </a:pPr>
                      <a:r>
                        <a:rPr lang="en-US" sz="2800" b="1" dirty="0" smtClean="0">
                          <a:solidFill>
                            <a:srgbClr val="434343"/>
                          </a:solidFill>
                          <a:latin typeface="+mn-lt"/>
                          <a:ea typeface="Roboto"/>
                          <a:cs typeface="Roboto"/>
                          <a:sym typeface="Roboto"/>
                        </a:rPr>
                        <a:t>Model</a:t>
                      </a:r>
                      <a:endParaRPr sz="2800" b="1" dirty="0">
                        <a:solidFill>
                          <a:srgbClr val="434343"/>
                        </a:solidFill>
                        <a:latin typeface="+mn-lt"/>
                        <a:ea typeface="Roboto"/>
                        <a:cs typeface="Roboto"/>
                        <a:sym typeface="Roboto"/>
                      </a:endParaRP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b="1">
                          <a:solidFill>
                            <a:srgbClr val="434343"/>
                          </a:solidFill>
                          <a:latin typeface="+mn-lt"/>
                          <a:ea typeface="Roboto"/>
                          <a:cs typeface="Roboto"/>
                          <a:sym typeface="Roboto"/>
                        </a:rPr>
                        <a:t>v</a:t>
                      </a:r>
                      <a:r>
                        <a:rPr lang="en" sz="2800" b="1" baseline="-25000">
                          <a:solidFill>
                            <a:srgbClr val="434343"/>
                          </a:solidFill>
                          <a:latin typeface="+mn-lt"/>
                          <a:ea typeface="Roboto"/>
                          <a:cs typeface="Roboto"/>
                          <a:sym typeface="Roboto"/>
                        </a:rPr>
                        <a:t>h</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b="1" dirty="0">
                          <a:solidFill>
                            <a:srgbClr val="434343"/>
                          </a:solidFill>
                          <a:latin typeface="+mn-lt"/>
                          <a:ea typeface="Roboto"/>
                          <a:cs typeface="Roboto"/>
                          <a:sym typeface="Roboto"/>
                        </a:rPr>
                        <a:t>γ</a:t>
                      </a:r>
                      <a:r>
                        <a:rPr lang="en" sz="2800" b="1" baseline="-25000" dirty="0">
                          <a:solidFill>
                            <a:srgbClr val="434343"/>
                          </a:solidFill>
                          <a:latin typeface="+mn-lt"/>
                          <a:ea typeface="Roboto"/>
                          <a:cs typeface="Roboto"/>
                          <a:sym typeface="Roboto"/>
                        </a:rPr>
                        <a:t>h</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CE5CD"/>
                    </a:solidFill>
                  </a:tcPr>
                </a:tc>
                <a:tc>
                  <a:txBody>
                    <a:bodyPr/>
                    <a:lstStyle/>
                    <a:p>
                      <a:pPr lvl="0" rtl="0">
                        <a:lnSpc>
                          <a:spcPct val="120000"/>
                        </a:lnSpc>
                        <a:spcBef>
                          <a:spcPts val="0"/>
                        </a:spcBef>
                        <a:buNone/>
                      </a:pPr>
                      <a:r>
                        <a:rPr lang="en" sz="2800" b="1">
                          <a:solidFill>
                            <a:srgbClr val="434343"/>
                          </a:solidFill>
                          <a:latin typeface="+mn-lt"/>
                          <a:ea typeface="Roboto"/>
                          <a:cs typeface="Roboto"/>
                          <a:sym typeface="Roboto"/>
                        </a:rPr>
                        <a:t>β</a:t>
                      </a:r>
                      <a:r>
                        <a:rPr lang="en" sz="2800" b="1" baseline="-25000">
                          <a:solidFill>
                            <a:srgbClr val="434343"/>
                          </a:solidFill>
                          <a:latin typeface="+mn-lt"/>
                          <a:ea typeface="Roboto"/>
                          <a:cs typeface="Roboto"/>
                          <a:sym typeface="Roboto"/>
                        </a:rPr>
                        <a:t>hv</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b="1" dirty="0">
                          <a:solidFill>
                            <a:srgbClr val="434343"/>
                          </a:solidFill>
                          <a:latin typeface="+mn-lt"/>
                          <a:ea typeface="Roboto"/>
                          <a:cs typeface="Roboto"/>
                          <a:sym typeface="Roboto"/>
                        </a:rPr>
                        <a:t>β</a:t>
                      </a:r>
                      <a:r>
                        <a:rPr lang="en" sz="2800" b="1" baseline="-25000" dirty="0">
                          <a:solidFill>
                            <a:srgbClr val="434343"/>
                          </a:solidFill>
                          <a:latin typeface="+mn-lt"/>
                          <a:ea typeface="Roboto"/>
                          <a:cs typeface="Roboto"/>
                          <a:sym typeface="Roboto"/>
                        </a:rPr>
                        <a:t>vh</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b="1" dirty="0">
                          <a:solidFill>
                            <a:srgbClr val="434343"/>
                          </a:solidFill>
                          <a:latin typeface="+mn-lt"/>
                          <a:ea typeface="Roboto"/>
                          <a:cs typeface="Roboto"/>
                          <a:sym typeface="Roboto"/>
                        </a:rPr>
                        <a:t>σ</a:t>
                      </a:r>
                      <a:r>
                        <a:rPr lang="en" sz="2800" b="1" baseline="-25000" dirty="0">
                          <a:solidFill>
                            <a:srgbClr val="434343"/>
                          </a:solidFill>
                          <a:latin typeface="+mn-lt"/>
                          <a:ea typeface="Roboto"/>
                          <a:cs typeface="Roboto"/>
                          <a:sym typeface="Roboto"/>
                        </a:rPr>
                        <a:t>v</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b="1">
                          <a:solidFill>
                            <a:srgbClr val="434343"/>
                          </a:solidFill>
                          <a:latin typeface="+mn-lt"/>
                          <a:ea typeface="Roboto"/>
                          <a:cs typeface="Roboto"/>
                          <a:sym typeface="Roboto"/>
                        </a:rPr>
                        <a:t>μ</a:t>
                      </a:r>
                      <a:r>
                        <a:rPr lang="en" sz="2800" b="1" baseline="-25000">
                          <a:solidFill>
                            <a:srgbClr val="434343"/>
                          </a:solidFill>
                          <a:latin typeface="+mn-lt"/>
                          <a:ea typeface="Roboto"/>
                          <a:cs typeface="Roboto"/>
                          <a:sym typeface="Roboto"/>
                        </a:rPr>
                        <a:t>v</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2CC"/>
                    </a:solidFill>
                  </a:tcPr>
                </a:tc>
              </a:tr>
              <a:tr h="826607">
                <a:tc>
                  <a:txBody>
                    <a:bodyPr/>
                    <a:lstStyle/>
                    <a:p>
                      <a:pPr lvl="0" rtl="0">
                        <a:lnSpc>
                          <a:spcPct val="120000"/>
                        </a:lnSpc>
                        <a:spcBef>
                          <a:spcPts val="0"/>
                        </a:spcBef>
                        <a:buNone/>
                      </a:pPr>
                      <a:r>
                        <a:rPr lang="en" sz="2800" b="1" dirty="0" smtClean="0">
                          <a:solidFill>
                            <a:srgbClr val="434343"/>
                          </a:solidFill>
                          <a:latin typeface="+mn-lt"/>
                          <a:ea typeface="Roboto"/>
                          <a:cs typeface="Roboto"/>
                          <a:sym typeface="Roboto"/>
                        </a:rPr>
                        <a:t>Dengue</a:t>
                      </a:r>
                      <a:r>
                        <a:rPr lang="en-US" sz="2800" b="1" dirty="0" smtClean="0">
                          <a:solidFill>
                            <a:srgbClr val="434343"/>
                          </a:solidFill>
                          <a:latin typeface="+mn-lt"/>
                          <a:ea typeface="Roboto"/>
                          <a:cs typeface="Roboto"/>
                          <a:sym typeface="Roboto"/>
                        </a:rPr>
                        <a:t> - </a:t>
                      </a:r>
                      <a:r>
                        <a:rPr lang="en" sz="2800" b="1" dirty="0" smtClean="0">
                          <a:solidFill>
                            <a:srgbClr val="434343"/>
                          </a:solidFill>
                          <a:latin typeface="+mn-lt"/>
                          <a:ea typeface="Roboto"/>
                          <a:cs typeface="Roboto"/>
                          <a:sym typeface="Roboto"/>
                        </a:rPr>
                        <a:t>Aedes Aegypti</a:t>
                      </a:r>
                      <a:r>
                        <a:rPr lang="en-US" sz="2800" b="1" dirty="0" smtClean="0">
                          <a:solidFill>
                            <a:srgbClr val="434343"/>
                          </a:solidFill>
                          <a:latin typeface="+mn-lt"/>
                          <a:ea typeface="Roboto"/>
                          <a:cs typeface="Roboto"/>
                          <a:sym typeface="Roboto"/>
                        </a:rPr>
                        <a:t> *</a:t>
                      </a:r>
                      <a:endParaRPr lang="en" sz="2800" b="1" dirty="0">
                        <a:solidFill>
                          <a:srgbClr val="434343"/>
                        </a:solidFill>
                        <a:latin typeface="+mn-lt"/>
                        <a:ea typeface="Roboto"/>
                        <a:cs typeface="Roboto"/>
                        <a:sym typeface="Roboto"/>
                      </a:endParaRP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0.200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0.167</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CE5CD"/>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0.330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a:solidFill>
                            <a:srgbClr val="434343"/>
                          </a:solidFill>
                          <a:latin typeface="+mn-lt"/>
                          <a:ea typeface="Roboto"/>
                          <a:cs typeface="Roboto"/>
                          <a:sym typeface="Roboto"/>
                        </a:rPr>
                        <a:t>0.330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a:solidFill>
                            <a:srgbClr val="434343"/>
                          </a:solidFill>
                          <a:latin typeface="+mn-lt"/>
                          <a:ea typeface="Roboto"/>
                          <a:cs typeface="Roboto"/>
                          <a:sym typeface="Roboto"/>
                        </a:rPr>
                        <a:t>0.500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a:solidFill>
                            <a:srgbClr val="434343"/>
                          </a:solidFill>
                          <a:latin typeface="+mn-lt"/>
                          <a:ea typeface="Roboto"/>
                          <a:cs typeface="Roboto"/>
                          <a:sym typeface="Roboto"/>
                        </a:rPr>
                        <a:t>0.0714</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2CC"/>
                    </a:solidFill>
                  </a:tcPr>
                </a:tc>
              </a:tr>
              <a:tr h="826607">
                <a:tc>
                  <a:txBody>
                    <a:bodyPr/>
                    <a:lstStyle/>
                    <a:p>
                      <a:pPr lvl="0" rtl="0">
                        <a:lnSpc>
                          <a:spcPct val="120000"/>
                        </a:lnSpc>
                        <a:spcBef>
                          <a:spcPts val="0"/>
                        </a:spcBef>
                        <a:buNone/>
                      </a:pPr>
                      <a:r>
                        <a:rPr lang="en" sz="2800" b="1" dirty="0" smtClean="0">
                          <a:solidFill>
                            <a:srgbClr val="434343"/>
                          </a:solidFill>
                          <a:latin typeface="+mn-lt"/>
                          <a:ea typeface="Roboto"/>
                          <a:cs typeface="Roboto"/>
                          <a:sym typeface="Roboto"/>
                        </a:rPr>
                        <a:t>Chikungunya</a:t>
                      </a:r>
                      <a:r>
                        <a:rPr lang="en-US" sz="2800" b="1" dirty="0" smtClean="0">
                          <a:solidFill>
                            <a:srgbClr val="434343"/>
                          </a:solidFill>
                          <a:latin typeface="+mn-lt"/>
                          <a:ea typeface="Roboto"/>
                          <a:cs typeface="Roboto"/>
                          <a:sym typeface="Roboto"/>
                        </a:rPr>
                        <a:t> -</a:t>
                      </a:r>
                      <a:r>
                        <a:rPr lang="en" sz="2800" b="1" dirty="0" smtClean="0">
                          <a:solidFill>
                            <a:srgbClr val="434343"/>
                          </a:solidFill>
                          <a:latin typeface="+mn-lt"/>
                          <a:ea typeface="Roboto"/>
                          <a:cs typeface="Roboto"/>
                          <a:sym typeface="Roboto"/>
                        </a:rPr>
                        <a:t> </a:t>
                      </a:r>
                      <a:r>
                        <a:rPr lang="en" sz="2800" b="1" dirty="0">
                          <a:solidFill>
                            <a:srgbClr val="434343"/>
                          </a:solidFill>
                          <a:latin typeface="+mn-lt"/>
                          <a:ea typeface="Roboto"/>
                          <a:cs typeface="Roboto"/>
                          <a:sym typeface="Roboto"/>
                        </a:rPr>
                        <a:t>Aedes </a:t>
                      </a:r>
                      <a:r>
                        <a:rPr lang="en" sz="2800" b="1" dirty="0" smtClean="0">
                          <a:solidFill>
                            <a:srgbClr val="434343"/>
                          </a:solidFill>
                          <a:latin typeface="+mn-lt"/>
                          <a:ea typeface="Roboto"/>
                          <a:cs typeface="Roboto"/>
                          <a:sym typeface="Roboto"/>
                        </a:rPr>
                        <a:t>Aegypti</a:t>
                      </a:r>
                      <a:r>
                        <a:rPr lang="en-US" sz="2800" b="1" dirty="0" smtClean="0">
                          <a:solidFill>
                            <a:srgbClr val="434343"/>
                          </a:solidFill>
                          <a:latin typeface="+mn-lt"/>
                          <a:ea typeface="Roboto"/>
                          <a:cs typeface="Roboto"/>
                          <a:sym typeface="Roboto"/>
                        </a:rPr>
                        <a:t> *</a:t>
                      </a:r>
                      <a:endParaRPr lang="en" sz="2800" b="1" dirty="0">
                        <a:solidFill>
                          <a:srgbClr val="434343"/>
                        </a:solidFill>
                        <a:latin typeface="+mn-lt"/>
                        <a:ea typeface="Roboto"/>
                        <a:cs typeface="Roboto"/>
                        <a:sym typeface="Roboto"/>
                      </a:endParaRP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0.333</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0.167</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CE5CD"/>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0.240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0.240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0.500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0.0476</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2CC"/>
                    </a:solidFill>
                  </a:tcPr>
                </a:tc>
              </a:tr>
              <a:tr h="826607">
                <a:tc>
                  <a:txBody>
                    <a:bodyPr/>
                    <a:lstStyle/>
                    <a:p>
                      <a:pPr lvl="0" rtl="0">
                        <a:lnSpc>
                          <a:spcPct val="120000"/>
                        </a:lnSpc>
                        <a:spcBef>
                          <a:spcPts val="0"/>
                        </a:spcBef>
                        <a:buNone/>
                      </a:pPr>
                      <a:r>
                        <a:rPr lang="en" sz="2800" b="1" dirty="0" smtClean="0">
                          <a:solidFill>
                            <a:srgbClr val="434343"/>
                          </a:solidFill>
                          <a:latin typeface="+mn-lt"/>
                          <a:ea typeface="Roboto"/>
                          <a:cs typeface="Roboto"/>
                          <a:sym typeface="Roboto"/>
                        </a:rPr>
                        <a:t>Zika</a:t>
                      </a:r>
                      <a:r>
                        <a:rPr lang="en-US" sz="2800" b="1" baseline="0" dirty="0" smtClean="0">
                          <a:solidFill>
                            <a:srgbClr val="434343"/>
                          </a:solidFill>
                          <a:latin typeface="+mn-lt"/>
                          <a:ea typeface="Roboto"/>
                          <a:cs typeface="Roboto"/>
                          <a:sym typeface="Roboto"/>
                        </a:rPr>
                        <a:t> </a:t>
                      </a:r>
                      <a:r>
                        <a:rPr lang="en" sz="2800" b="1" dirty="0" smtClean="0">
                          <a:solidFill>
                            <a:srgbClr val="434343"/>
                          </a:solidFill>
                          <a:latin typeface="+mn-lt"/>
                          <a:ea typeface="Roboto"/>
                          <a:cs typeface="Roboto"/>
                          <a:sym typeface="Roboto"/>
                        </a:rPr>
                        <a:t>Calibrated</a:t>
                      </a:r>
                      <a:endParaRPr lang="en" sz="2800" b="1" dirty="0">
                        <a:solidFill>
                          <a:srgbClr val="434343"/>
                        </a:solidFill>
                        <a:latin typeface="+mn-lt"/>
                        <a:ea typeface="Roboto"/>
                        <a:cs typeface="Roboto"/>
                        <a:sym typeface="Roboto"/>
                      </a:endParaRP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0.209</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0.0902</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CE5CD"/>
                    </a:solidFill>
                  </a:tcPr>
                </a:tc>
                <a:tc>
                  <a:txBody>
                    <a:bodyPr/>
                    <a:lstStyle/>
                    <a:p>
                      <a:pPr lvl="0" rtl="0">
                        <a:lnSpc>
                          <a:spcPct val="120000"/>
                        </a:lnSpc>
                        <a:spcBef>
                          <a:spcPts val="0"/>
                        </a:spcBef>
                        <a:buNone/>
                      </a:pPr>
                      <a:r>
                        <a:rPr lang="en" sz="2800">
                          <a:solidFill>
                            <a:srgbClr val="434343"/>
                          </a:solidFill>
                          <a:latin typeface="+mn-lt"/>
                          <a:ea typeface="Roboto"/>
                          <a:cs typeface="Roboto"/>
                          <a:sym typeface="Roboto"/>
                        </a:rPr>
                        <a:t>0.330</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0.218</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0.478</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FFF"/>
                    </a:solidFill>
                  </a:tcPr>
                </a:tc>
                <a:tc>
                  <a:txBody>
                    <a:bodyPr/>
                    <a:lstStyle/>
                    <a:p>
                      <a:pPr lvl="0" rtl="0">
                        <a:lnSpc>
                          <a:spcPct val="120000"/>
                        </a:lnSpc>
                        <a:spcBef>
                          <a:spcPts val="0"/>
                        </a:spcBef>
                        <a:buNone/>
                      </a:pPr>
                      <a:r>
                        <a:rPr lang="en" sz="2800" dirty="0">
                          <a:solidFill>
                            <a:srgbClr val="434343"/>
                          </a:solidFill>
                          <a:latin typeface="+mn-lt"/>
                          <a:ea typeface="Roboto"/>
                          <a:cs typeface="Roboto"/>
                          <a:sym typeface="Roboto"/>
                        </a:rPr>
                        <a:t>0.113</a:t>
                      </a:r>
                    </a:p>
                  </a:txBody>
                  <a:tcPr marL="66675" marR="66675" marT="66675" marB="6667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solidFill>
                      <a:srgbClr val="FFF2CC"/>
                    </a:solidFill>
                  </a:tcPr>
                </a:tc>
              </a:tr>
            </a:tbl>
          </a:graphicData>
        </a:graphic>
      </p:graphicFrame>
      <p:grpSp>
        <p:nvGrpSpPr>
          <p:cNvPr id="54" name="Group 53"/>
          <p:cNvGrpSpPr/>
          <p:nvPr/>
        </p:nvGrpSpPr>
        <p:grpSpPr>
          <a:xfrm>
            <a:off x="750898" y="22825894"/>
            <a:ext cx="13422302" cy="5825306"/>
            <a:chOff x="750898" y="21149495"/>
            <a:chExt cx="13422302" cy="5825306"/>
          </a:xfrm>
        </p:grpSpPr>
        <p:pic>
          <p:nvPicPr>
            <p:cNvPr id="45" name="image13.png" descr="DistantProjection.png"/>
            <p:cNvPicPr/>
            <p:nvPr/>
          </p:nvPicPr>
          <p:blipFill>
            <a:blip r:embed="rId9"/>
            <a:srcRect/>
            <a:stretch>
              <a:fillRect/>
            </a:stretch>
          </p:blipFill>
          <p:spPr>
            <a:xfrm>
              <a:off x="750898" y="21412200"/>
              <a:ext cx="6792902" cy="5481518"/>
            </a:xfrm>
            <a:prstGeom prst="rect">
              <a:avLst/>
            </a:prstGeom>
            <a:ln/>
          </p:spPr>
        </p:pic>
        <p:pic>
          <p:nvPicPr>
            <p:cNvPr id="46" name="image14.png" descr="PDiffBoxPlot.png"/>
            <p:cNvPicPr/>
            <p:nvPr/>
          </p:nvPicPr>
          <p:blipFill>
            <a:blip r:embed="rId10"/>
            <a:srcRect/>
            <a:stretch>
              <a:fillRect/>
            </a:stretch>
          </p:blipFill>
          <p:spPr>
            <a:xfrm>
              <a:off x="7624338" y="21149495"/>
              <a:ext cx="6548862" cy="5825306"/>
            </a:xfrm>
            <a:prstGeom prst="rect">
              <a:avLst/>
            </a:prstGeom>
            <a:ln/>
          </p:spPr>
        </p:pic>
      </p:grpSp>
      <p:grpSp>
        <p:nvGrpSpPr>
          <p:cNvPr id="52" name="Group 51"/>
          <p:cNvGrpSpPr/>
          <p:nvPr/>
        </p:nvGrpSpPr>
        <p:grpSpPr>
          <a:xfrm>
            <a:off x="15240000" y="25253087"/>
            <a:ext cx="13430794" cy="3550513"/>
            <a:chOff x="15670850" y="28117800"/>
            <a:chExt cx="12854300" cy="3398113"/>
          </a:xfrm>
        </p:grpSpPr>
        <p:pic>
          <p:nvPicPr>
            <p:cNvPr id="47" name="image12.png" descr="GravityModel100 (1).png"/>
            <p:cNvPicPr/>
            <p:nvPr/>
          </p:nvPicPr>
          <p:blipFill>
            <a:blip r:embed="rId11"/>
            <a:srcRect/>
            <a:stretch>
              <a:fillRect/>
            </a:stretch>
          </p:blipFill>
          <p:spPr>
            <a:xfrm>
              <a:off x="15670850" y="28117800"/>
              <a:ext cx="3379150" cy="3398113"/>
            </a:xfrm>
            <a:prstGeom prst="rect">
              <a:avLst/>
            </a:prstGeom>
            <a:ln/>
          </p:spPr>
        </p:pic>
        <p:pic>
          <p:nvPicPr>
            <p:cNvPr id="48" name="image07.png" descr="GravityModel200.png"/>
            <p:cNvPicPr/>
            <p:nvPr/>
          </p:nvPicPr>
          <p:blipFill>
            <a:blip r:embed="rId12"/>
            <a:srcRect/>
            <a:stretch>
              <a:fillRect/>
            </a:stretch>
          </p:blipFill>
          <p:spPr>
            <a:xfrm>
              <a:off x="18795050" y="28117800"/>
              <a:ext cx="3379150" cy="3398113"/>
            </a:xfrm>
            <a:prstGeom prst="rect">
              <a:avLst/>
            </a:prstGeom>
            <a:ln/>
          </p:spPr>
        </p:pic>
        <p:pic>
          <p:nvPicPr>
            <p:cNvPr id="49" name="image05.png" descr="GravityModel300.png"/>
            <p:cNvPicPr/>
            <p:nvPr/>
          </p:nvPicPr>
          <p:blipFill>
            <a:blip r:embed="rId13"/>
            <a:srcRect/>
            <a:stretch>
              <a:fillRect/>
            </a:stretch>
          </p:blipFill>
          <p:spPr>
            <a:xfrm>
              <a:off x="21980477" y="28117800"/>
              <a:ext cx="3379150" cy="3398113"/>
            </a:xfrm>
            <a:prstGeom prst="rect">
              <a:avLst/>
            </a:prstGeom>
            <a:ln/>
          </p:spPr>
        </p:pic>
        <p:pic>
          <p:nvPicPr>
            <p:cNvPr id="50" name="image05.png" descr="GravityModel300.png"/>
            <p:cNvPicPr/>
            <p:nvPr/>
          </p:nvPicPr>
          <p:blipFill>
            <a:blip r:embed="rId13"/>
            <a:srcRect/>
            <a:stretch>
              <a:fillRect/>
            </a:stretch>
          </p:blipFill>
          <p:spPr>
            <a:xfrm>
              <a:off x="25146000" y="28117800"/>
              <a:ext cx="3379150" cy="3398113"/>
            </a:xfrm>
            <a:prstGeom prst="rect">
              <a:avLst/>
            </a:prstGeom>
            <a:ln/>
          </p:spPr>
        </p:pic>
      </p:grpSp>
      <p:graphicFrame>
        <p:nvGraphicFramePr>
          <p:cNvPr id="53" name="Object 52"/>
          <p:cNvGraphicFramePr>
            <a:graphicFrameLocks noChangeAspect="1"/>
          </p:cNvGraphicFramePr>
          <p:nvPr>
            <p:extLst>
              <p:ext uri="{D42A27DB-BD31-4B8C-83A1-F6EECF244321}">
                <p14:modId xmlns:p14="http://schemas.microsoft.com/office/powerpoint/2010/main" val="2771786269"/>
              </p:ext>
            </p:extLst>
          </p:nvPr>
        </p:nvGraphicFramePr>
        <p:xfrm>
          <a:off x="15648709" y="19761200"/>
          <a:ext cx="12469091" cy="1270000"/>
        </p:xfrm>
        <a:graphic>
          <a:graphicData uri="http://schemas.openxmlformats.org/presentationml/2006/ole">
            <mc:AlternateContent xmlns:mc="http://schemas.openxmlformats.org/markup-compatibility/2006">
              <mc:Choice xmlns:v="urn:schemas-microsoft-com:vml" Requires="v">
                <p:oleObj spid="_x0000_s1043" name="Document" r:id="rId15" imgW="5486400" imgH="558800" progId="Word.Document.12">
                  <p:embed/>
                </p:oleObj>
              </mc:Choice>
              <mc:Fallback>
                <p:oleObj name="Document" r:id="rId15" imgW="5486400" imgH="558800" progId="Word.Document.12">
                  <p:embed/>
                  <p:pic>
                    <p:nvPicPr>
                      <p:cNvPr id="0" name=""/>
                      <p:cNvPicPr/>
                      <p:nvPr/>
                    </p:nvPicPr>
                    <p:blipFill>
                      <a:blip r:embed="rId16"/>
                      <a:stretch>
                        <a:fillRect/>
                      </a:stretch>
                    </p:blipFill>
                    <p:spPr>
                      <a:xfrm>
                        <a:off x="15648709" y="19761200"/>
                        <a:ext cx="12469091" cy="1270000"/>
                      </a:xfrm>
                      <a:prstGeom prst="rect">
                        <a:avLst/>
                      </a:prstGeom>
                    </p:spPr>
                  </p:pic>
                </p:oleObj>
              </mc:Fallback>
            </mc:AlternateContent>
          </a:graphicData>
        </a:graphic>
      </p:graphicFrame>
      <p:pic>
        <p:nvPicPr>
          <p:cNvPr id="55" name="Picture 54"/>
          <p:cNvPicPr>
            <a:picLocks noChangeAspect="1"/>
          </p:cNvPicPr>
          <p:nvPr/>
        </p:nvPicPr>
        <p:blipFill>
          <a:blip r:embed="rId17"/>
          <a:stretch>
            <a:fillRect/>
          </a:stretch>
        </p:blipFill>
        <p:spPr>
          <a:xfrm>
            <a:off x="32918400" y="1981200"/>
            <a:ext cx="9601200" cy="1905000"/>
          </a:xfrm>
          <a:prstGeom prst="rect">
            <a:avLst/>
          </a:prstGeom>
        </p:spPr>
      </p:pic>
      <p:sp>
        <p:nvSpPr>
          <p:cNvPr id="2" name="TextBox 1"/>
          <p:cNvSpPr txBox="1"/>
          <p:nvPr/>
        </p:nvSpPr>
        <p:spPr>
          <a:xfrm>
            <a:off x="15392400" y="25298400"/>
            <a:ext cx="2887144" cy="523220"/>
          </a:xfrm>
          <a:prstGeom prst="rect">
            <a:avLst/>
          </a:prstGeom>
          <a:solidFill>
            <a:schemeClr val="bg1"/>
          </a:solidFill>
        </p:spPr>
        <p:txBody>
          <a:bodyPr wrap="square" rtlCol="0">
            <a:spAutoFit/>
          </a:bodyPr>
          <a:lstStyle/>
          <a:p>
            <a:pPr algn="ctr"/>
            <a:r>
              <a:rPr lang="en-US" sz="2800" smtClean="0"/>
              <a:t>Day 100</a:t>
            </a:r>
            <a:endParaRPr lang="en-US" sz="2800" dirty="0"/>
          </a:p>
        </p:txBody>
      </p:sp>
      <p:sp>
        <p:nvSpPr>
          <p:cNvPr id="31" name="TextBox 30"/>
          <p:cNvSpPr txBox="1"/>
          <p:nvPr/>
        </p:nvSpPr>
        <p:spPr>
          <a:xfrm>
            <a:off x="18727522" y="25253087"/>
            <a:ext cx="2887144" cy="523220"/>
          </a:xfrm>
          <a:prstGeom prst="rect">
            <a:avLst/>
          </a:prstGeom>
          <a:solidFill>
            <a:schemeClr val="bg1"/>
          </a:solidFill>
        </p:spPr>
        <p:txBody>
          <a:bodyPr wrap="square" rtlCol="0">
            <a:spAutoFit/>
          </a:bodyPr>
          <a:lstStyle/>
          <a:p>
            <a:pPr algn="ctr"/>
            <a:r>
              <a:rPr lang="en-US" sz="2800" smtClean="0"/>
              <a:t>Day 200</a:t>
            </a:r>
            <a:endParaRPr lang="en-US" sz="2800" dirty="0"/>
          </a:p>
        </p:txBody>
      </p:sp>
      <p:sp>
        <p:nvSpPr>
          <p:cNvPr id="36" name="TextBox 35"/>
          <p:cNvSpPr txBox="1"/>
          <p:nvPr/>
        </p:nvSpPr>
        <p:spPr>
          <a:xfrm>
            <a:off x="22021800" y="25258856"/>
            <a:ext cx="2887144" cy="523220"/>
          </a:xfrm>
          <a:prstGeom prst="rect">
            <a:avLst/>
          </a:prstGeom>
          <a:solidFill>
            <a:schemeClr val="bg1"/>
          </a:solidFill>
        </p:spPr>
        <p:txBody>
          <a:bodyPr wrap="square" rtlCol="0">
            <a:spAutoFit/>
          </a:bodyPr>
          <a:lstStyle/>
          <a:p>
            <a:pPr algn="ctr"/>
            <a:r>
              <a:rPr lang="en-US" sz="2800" smtClean="0"/>
              <a:t>Day 300</a:t>
            </a:r>
            <a:endParaRPr lang="en-US" sz="2800" dirty="0"/>
          </a:p>
        </p:txBody>
      </p:sp>
      <p:sp>
        <p:nvSpPr>
          <p:cNvPr id="37" name="TextBox 36"/>
          <p:cNvSpPr txBox="1"/>
          <p:nvPr/>
        </p:nvSpPr>
        <p:spPr>
          <a:xfrm>
            <a:off x="25363302" y="25253087"/>
            <a:ext cx="2887144" cy="523220"/>
          </a:xfrm>
          <a:prstGeom prst="rect">
            <a:avLst/>
          </a:prstGeom>
          <a:solidFill>
            <a:schemeClr val="bg1"/>
          </a:solidFill>
        </p:spPr>
        <p:txBody>
          <a:bodyPr wrap="square" rtlCol="0">
            <a:spAutoFit/>
          </a:bodyPr>
          <a:lstStyle/>
          <a:p>
            <a:pPr algn="ctr"/>
            <a:r>
              <a:rPr lang="en-US" sz="2800" dirty="0" smtClean="0"/>
              <a:t>Day 400</a:t>
            </a:r>
            <a:endParaRPr lang="en-US" sz="2800" dirty="0"/>
          </a:p>
        </p:txBody>
      </p:sp>
    </p:spTree>
    <p:extLst>
      <p:ext uri="{BB962C8B-B14F-4D97-AF65-F5344CB8AC3E}">
        <p14:creationId xmlns:p14="http://schemas.microsoft.com/office/powerpoint/2010/main" val="423313911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2292</TotalTime>
  <Words>1984</Words>
  <Application>Microsoft Office PowerPoint</Application>
  <PresentationFormat>Custom</PresentationFormat>
  <Paragraphs>166</Paragraphs>
  <Slides>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Office Theme</vt:lpstr>
      <vt:lpstr>Document</vt:lpstr>
      <vt:lpstr>PowerPoint Presentation</vt:lpstr>
    </vt:vector>
  </TitlesOfParts>
  <Company>Virginia Bioinformatics Institute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Pyrros A. Telionis</dc:creator>
  <cp:lastModifiedBy>Pyrros A. Telionis</cp:lastModifiedBy>
  <cp:revision>140</cp:revision>
  <cp:lastPrinted>2015-04-26T00:33:47Z</cp:lastPrinted>
  <dcterms:created xsi:type="dcterms:W3CDTF">2015-04-21T21:08:15Z</dcterms:created>
  <dcterms:modified xsi:type="dcterms:W3CDTF">2016-04-26T16:35:41Z</dcterms:modified>
</cp:coreProperties>
</file>

<file path=docProps/thumbnail.jpeg>
</file>